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sdx" ContentType="application/vnd.ms-visio.drawing"/>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85" r:id="rId3"/>
    <p:sldId id="348" r:id="rId4"/>
    <p:sldId id="346" r:id="rId5"/>
    <p:sldId id="347" r:id="rId6"/>
    <p:sldId id="349" r:id="rId7"/>
    <p:sldId id="350" r:id="rId8"/>
    <p:sldId id="351" r:id="rId9"/>
    <p:sldId id="353" r:id="rId10"/>
    <p:sldId id="354" r:id="rId11"/>
    <p:sldId id="291" r:id="rId12"/>
    <p:sldId id="356" r:id="rId13"/>
    <p:sldId id="357" r:id="rId14"/>
    <p:sldId id="358" r:id="rId15"/>
    <p:sldId id="352" r:id="rId16"/>
    <p:sldId id="282" r:id="rId1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8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4E79"/>
    <a:srgbClr val="068043"/>
    <a:srgbClr val="055F32"/>
    <a:srgbClr val="E7FBF3"/>
    <a:srgbClr val="269D81"/>
    <a:srgbClr val="6BC235"/>
    <a:srgbClr val="00CC66"/>
    <a:srgbClr val="008000"/>
    <a:srgbClr val="AFDE8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424" autoAdjust="0"/>
  </p:normalViewPr>
  <p:slideViewPr>
    <p:cSldViewPr snapToGrid="0">
      <p:cViewPr>
        <p:scale>
          <a:sx n="75" d="100"/>
          <a:sy n="75" d="100"/>
        </p:scale>
        <p:origin x="1020" y="44"/>
      </p:cViewPr>
      <p:guideLst>
        <p:guide orient="horz" pos="2160"/>
        <p:guide pos="839"/>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media/hdphoto1.wdp>
</file>

<file path=ppt/media/image1.png>
</file>

<file path=ppt/media/image1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015249-7652-4567-A1DD-62BFB84486E5}" type="datetimeFigureOut">
              <a:rPr lang="zh-CN" altLang="en-US" smtClean="0"/>
              <a:t>2017/8/21</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1BD40E-73C5-4756-8F37-8E1565178E3F}" type="slidenum">
              <a:rPr lang="zh-CN" altLang="en-US" smtClean="0"/>
              <a:t>‹#›</a:t>
            </a:fld>
            <a:endParaRPr lang="zh-CN" altLang="en-US"/>
          </a:p>
        </p:txBody>
      </p:sp>
    </p:spTree>
    <p:extLst>
      <p:ext uri="{BB962C8B-B14F-4D97-AF65-F5344CB8AC3E}">
        <p14:creationId xmlns:p14="http://schemas.microsoft.com/office/powerpoint/2010/main" val="518141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zh-CN"/>
          </a:p>
        </p:txBody>
      </p:sp>
      <p:sp>
        <p:nvSpPr>
          <p:cNvPr id="4" name="Slide Number Placeholder 3"/>
          <p:cNvSpPr>
            <a:spLocks noGrp="1"/>
          </p:cNvSpPr>
          <p:nvPr>
            <p:ph type="sldNum" sz="quarter" idx="10"/>
          </p:nvPr>
        </p:nvSpPr>
        <p:spPr/>
        <p:txBody>
          <a:bodyPr/>
          <a:lstStyle/>
          <a:p>
            <a:fld id="{1D2386A3-2E31-4C9B-B0BE-45709ADB9841}" type="slidenum">
              <a:rPr lang="en-US" altLang="zh-CN" smtClean="0"/>
              <a:pPr/>
              <a:t>3</a:t>
            </a:fld>
            <a:endParaRPr lang="zh-CN"/>
          </a:p>
        </p:txBody>
      </p:sp>
    </p:spTree>
    <p:extLst>
      <p:ext uri="{BB962C8B-B14F-4D97-AF65-F5344CB8AC3E}">
        <p14:creationId xmlns:p14="http://schemas.microsoft.com/office/powerpoint/2010/main" val="2330433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r>
              <a:rPr lang="zh-CN" dirty="0" smtClean="0"/>
              <a:t>使用简要的项目符号</a:t>
            </a:r>
            <a:r>
              <a:rPr lang="zh-CN" baseline="0" dirty="0" smtClean="0"/>
              <a:t> 并以口头方式讨论详细信息。</a:t>
            </a:r>
            <a:endParaRPr lang="zh-CN" dirty="0"/>
          </a:p>
        </p:txBody>
      </p:sp>
      <p:sp>
        <p:nvSpPr>
          <p:cNvPr id="4" name="Rectangle 3"/>
          <p:cNvSpPr>
            <a:spLocks noGrp="1"/>
          </p:cNvSpPr>
          <p:nvPr>
            <p:ph type="sldNum" sz="quarter" idx="10"/>
          </p:nvPr>
        </p:nvSpPr>
        <p:spPr/>
        <p:txBody>
          <a:bodyPr/>
          <a:lstStyle/>
          <a:p>
            <a:fld id="{1D2386A3-2E31-4C9B-B0BE-45709ADB9841}" type="slidenum">
              <a:rPr lang="en-US" altLang="zh-CN" smtClean="0"/>
              <a:pPr/>
              <a:t>4</a:t>
            </a:fld>
            <a:endParaRPr lang="zh-CN"/>
          </a:p>
        </p:txBody>
      </p:sp>
    </p:spTree>
    <p:extLst>
      <p:ext uri="{BB962C8B-B14F-4D97-AF65-F5344CB8AC3E}">
        <p14:creationId xmlns:p14="http://schemas.microsoft.com/office/powerpoint/2010/main" val="296334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r>
              <a:rPr lang="zh-CN" dirty="0" smtClean="0"/>
              <a:t>使用简要的项目符号</a:t>
            </a:r>
            <a:r>
              <a:rPr lang="zh-CN" baseline="0" dirty="0" smtClean="0"/>
              <a:t> 并以口头方式讨论详细信息。</a:t>
            </a:r>
            <a:endParaRPr lang="zh-CN" dirty="0"/>
          </a:p>
        </p:txBody>
      </p:sp>
      <p:sp>
        <p:nvSpPr>
          <p:cNvPr id="4" name="Rectangle 3"/>
          <p:cNvSpPr>
            <a:spLocks noGrp="1"/>
          </p:cNvSpPr>
          <p:nvPr>
            <p:ph type="sldNum" sz="quarter" idx="10"/>
          </p:nvPr>
        </p:nvSpPr>
        <p:spPr/>
        <p:txBody>
          <a:bodyPr/>
          <a:lstStyle/>
          <a:p>
            <a:fld id="{1D2386A3-2E31-4C9B-B0BE-45709ADB9841}" type="slidenum">
              <a:rPr lang="en-US" altLang="zh-CN" smtClean="0"/>
              <a:pPr/>
              <a:t>5</a:t>
            </a:fld>
            <a:endParaRPr lang="zh-CN"/>
          </a:p>
        </p:txBody>
      </p:sp>
    </p:spTree>
    <p:extLst>
      <p:ext uri="{BB962C8B-B14F-4D97-AF65-F5344CB8AC3E}">
        <p14:creationId xmlns:p14="http://schemas.microsoft.com/office/powerpoint/2010/main" val="30654659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r>
              <a:rPr lang="zh-CN" dirty="0" smtClean="0"/>
              <a:t>使用简要的项目符号</a:t>
            </a:r>
            <a:r>
              <a:rPr lang="zh-CN" baseline="0" dirty="0" smtClean="0"/>
              <a:t> 并以口头方式讨论详细信息。</a:t>
            </a:r>
            <a:endParaRPr lang="zh-CN" dirty="0"/>
          </a:p>
        </p:txBody>
      </p:sp>
      <p:sp>
        <p:nvSpPr>
          <p:cNvPr id="4" name="Rectangle 3"/>
          <p:cNvSpPr>
            <a:spLocks noGrp="1"/>
          </p:cNvSpPr>
          <p:nvPr>
            <p:ph type="sldNum" sz="quarter" idx="10"/>
          </p:nvPr>
        </p:nvSpPr>
        <p:spPr/>
        <p:txBody>
          <a:bodyPr/>
          <a:lstStyle/>
          <a:p>
            <a:fld id="{1D2386A3-2E31-4C9B-B0BE-45709ADB9841}" type="slidenum">
              <a:rPr lang="en-US" altLang="zh-CN" smtClean="0"/>
              <a:pPr/>
              <a:t>6</a:t>
            </a:fld>
            <a:endParaRPr lang="zh-CN"/>
          </a:p>
        </p:txBody>
      </p:sp>
    </p:spTree>
    <p:extLst>
      <p:ext uri="{BB962C8B-B14F-4D97-AF65-F5344CB8AC3E}">
        <p14:creationId xmlns:p14="http://schemas.microsoft.com/office/powerpoint/2010/main" val="33745489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r>
              <a:rPr lang="zh-CN" dirty="0" smtClean="0"/>
              <a:t>使用简要的项目符号</a:t>
            </a:r>
            <a:r>
              <a:rPr lang="zh-CN" baseline="0" dirty="0" smtClean="0"/>
              <a:t> 并以口头方式讨论详细信息。</a:t>
            </a:r>
            <a:endParaRPr lang="zh-CN" dirty="0"/>
          </a:p>
        </p:txBody>
      </p:sp>
      <p:sp>
        <p:nvSpPr>
          <p:cNvPr id="4" name="Rectangle 3"/>
          <p:cNvSpPr>
            <a:spLocks noGrp="1"/>
          </p:cNvSpPr>
          <p:nvPr>
            <p:ph type="sldNum" sz="quarter" idx="10"/>
          </p:nvPr>
        </p:nvSpPr>
        <p:spPr/>
        <p:txBody>
          <a:bodyPr/>
          <a:lstStyle/>
          <a:p>
            <a:fld id="{1D2386A3-2E31-4C9B-B0BE-45709ADB9841}" type="slidenum">
              <a:rPr lang="en-US" altLang="zh-CN" smtClean="0"/>
              <a:pPr/>
              <a:t>7</a:t>
            </a:fld>
            <a:endParaRPr lang="zh-CN"/>
          </a:p>
        </p:txBody>
      </p:sp>
    </p:spTree>
    <p:extLst>
      <p:ext uri="{BB962C8B-B14F-4D97-AF65-F5344CB8AC3E}">
        <p14:creationId xmlns:p14="http://schemas.microsoft.com/office/powerpoint/2010/main" val="23969365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r>
              <a:rPr lang="zh-CN" dirty="0" smtClean="0"/>
              <a:t>使用简要的项目符号</a:t>
            </a:r>
            <a:r>
              <a:rPr lang="zh-CN" baseline="0" dirty="0" smtClean="0"/>
              <a:t> 并以口头方式讨论详细信息。</a:t>
            </a:r>
            <a:endParaRPr lang="zh-CN" dirty="0"/>
          </a:p>
        </p:txBody>
      </p:sp>
      <p:sp>
        <p:nvSpPr>
          <p:cNvPr id="4" name="Rectangle 3"/>
          <p:cNvSpPr>
            <a:spLocks noGrp="1"/>
          </p:cNvSpPr>
          <p:nvPr>
            <p:ph type="sldNum" sz="quarter" idx="10"/>
          </p:nvPr>
        </p:nvSpPr>
        <p:spPr/>
        <p:txBody>
          <a:bodyPr/>
          <a:lstStyle/>
          <a:p>
            <a:fld id="{1D2386A3-2E31-4C9B-B0BE-45709ADB9841}" type="slidenum">
              <a:rPr lang="en-US" altLang="zh-CN" smtClean="0"/>
              <a:pPr/>
              <a:t>8</a:t>
            </a:fld>
            <a:endParaRPr lang="zh-CN"/>
          </a:p>
        </p:txBody>
      </p:sp>
    </p:spTree>
    <p:extLst>
      <p:ext uri="{BB962C8B-B14F-4D97-AF65-F5344CB8AC3E}">
        <p14:creationId xmlns:p14="http://schemas.microsoft.com/office/powerpoint/2010/main" val="6295531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r>
              <a:rPr lang="zh-CN" dirty="0" smtClean="0"/>
              <a:t>使用简要的项目符号</a:t>
            </a:r>
            <a:r>
              <a:rPr lang="zh-CN" baseline="0" dirty="0" smtClean="0"/>
              <a:t> 并以口头方式讨论详细信息。</a:t>
            </a:r>
            <a:endParaRPr lang="zh-CN" dirty="0"/>
          </a:p>
        </p:txBody>
      </p:sp>
      <p:sp>
        <p:nvSpPr>
          <p:cNvPr id="4" name="Rectangle 3"/>
          <p:cNvSpPr>
            <a:spLocks noGrp="1"/>
          </p:cNvSpPr>
          <p:nvPr>
            <p:ph type="sldNum" sz="quarter" idx="10"/>
          </p:nvPr>
        </p:nvSpPr>
        <p:spPr/>
        <p:txBody>
          <a:bodyPr/>
          <a:lstStyle/>
          <a:p>
            <a:fld id="{1D2386A3-2E31-4C9B-B0BE-45709ADB9841}" type="slidenum">
              <a:rPr lang="en-US" altLang="zh-CN" smtClean="0"/>
              <a:pPr/>
              <a:t>9</a:t>
            </a:fld>
            <a:endParaRPr lang="zh-CN"/>
          </a:p>
        </p:txBody>
      </p:sp>
    </p:spTree>
    <p:extLst>
      <p:ext uri="{BB962C8B-B14F-4D97-AF65-F5344CB8AC3E}">
        <p14:creationId xmlns:p14="http://schemas.microsoft.com/office/powerpoint/2010/main" val="5005945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noRot="1" noChangeAspect="1"/>
          </p:cNvSpPr>
          <p:nvPr>
            <p:ph type="sldImg"/>
          </p:nvPr>
        </p:nvSpPr>
        <p:spPr>
          <a:noFill/>
          <a:ln w="12700">
            <a:solidFill>
              <a:prstClr val="black"/>
            </a:solidFill>
          </a:ln>
        </p:spPr>
      </p:sp>
      <p:sp>
        <p:nvSpPr>
          <p:cNvPr id="3" name="Rectangle 2"/>
          <p:cNvSpPr>
            <a:spLocks noGrp="1"/>
          </p:cNvSpPr>
          <p:nvPr>
            <p:ph type="body" idx="1"/>
          </p:nvPr>
        </p:nvSpPr>
        <p:spPr/>
        <p:txBody>
          <a:bodyPr/>
          <a:lstStyle/>
          <a:p>
            <a:r>
              <a:rPr lang="zh-CN" dirty="0" smtClean="0"/>
              <a:t>使用简要的项目符号</a:t>
            </a:r>
            <a:r>
              <a:rPr lang="zh-CN" baseline="0" dirty="0" smtClean="0"/>
              <a:t> 并以口头方式讨论详细信息。</a:t>
            </a:r>
            <a:endParaRPr lang="zh-CN" dirty="0"/>
          </a:p>
        </p:txBody>
      </p:sp>
      <p:sp>
        <p:nvSpPr>
          <p:cNvPr id="4" name="Rectangle 3"/>
          <p:cNvSpPr>
            <a:spLocks noGrp="1"/>
          </p:cNvSpPr>
          <p:nvPr>
            <p:ph type="sldNum" sz="quarter" idx="10"/>
          </p:nvPr>
        </p:nvSpPr>
        <p:spPr/>
        <p:txBody>
          <a:bodyPr/>
          <a:lstStyle/>
          <a:p>
            <a:fld id="{1D2386A3-2E31-4C9B-B0BE-45709ADB9841}" type="slidenum">
              <a:rPr lang="en-US" altLang="zh-CN" smtClean="0"/>
              <a:pPr/>
              <a:t>10</a:t>
            </a:fld>
            <a:endParaRPr lang="zh-CN"/>
          </a:p>
        </p:txBody>
      </p:sp>
    </p:spTree>
    <p:extLst>
      <p:ext uri="{BB962C8B-B14F-4D97-AF65-F5344CB8AC3E}">
        <p14:creationId xmlns:p14="http://schemas.microsoft.com/office/powerpoint/2010/main" val="20649424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4714036" y="3987525"/>
            <a:ext cx="4266080" cy="2368826"/>
          </a:xfrm>
          <a:prstGeom prst="rect">
            <a:avLst/>
          </a:prstGeom>
        </p:spPr>
      </p:pic>
      <p:sp>
        <p:nvSpPr>
          <p:cNvPr id="11" name="矩形 10"/>
          <p:cNvSpPr/>
          <p:nvPr userDrawn="1"/>
        </p:nvSpPr>
        <p:spPr>
          <a:xfrm>
            <a:off x="4195482" y="3644153"/>
            <a:ext cx="4948518" cy="2826499"/>
          </a:xfrm>
          <a:prstGeom prst="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1" y="0"/>
            <a:ext cx="6979023" cy="6858000"/>
          </a:xfrm>
          <a:custGeom>
            <a:avLst/>
            <a:gdLst>
              <a:gd name="connsiteX0" fmla="*/ 0 w 9144000"/>
              <a:gd name="connsiteY0" fmla="*/ 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0 h 6858000"/>
              <a:gd name="connsiteX0" fmla="*/ 0 w 9144000"/>
              <a:gd name="connsiteY0" fmla="*/ 0 h 6858000"/>
              <a:gd name="connsiteX1" fmla="*/ 6010835 w 9144000"/>
              <a:gd name="connsiteY1" fmla="*/ 26894 h 6858000"/>
              <a:gd name="connsiteX2" fmla="*/ 9144000 w 9144000"/>
              <a:gd name="connsiteY2" fmla="*/ 6858000 h 6858000"/>
              <a:gd name="connsiteX3" fmla="*/ 0 w 9144000"/>
              <a:gd name="connsiteY3" fmla="*/ 6858000 h 6858000"/>
              <a:gd name="connsiteX4" fmla="*/ 0 w 9144000"/>
              <a:gd name="connsiteY4" fmla="*/ 0 h 6858000"/>
              <a:gd name="connsiteX0" fmla="*/ 0 w 6010835"/>
              <a:gd name="connsiteY0" fmla="*/ 0 h 6858000"/>
              <a:gd name="connsiteX1" fmla="*/ 6010835 w 6010835"/>
              <a:gd name="connsiteY1" fmla="*/ 26894 h 6858000"/>
              <a:gd name="connsiteX2" fmla="*/ 4303059 w 6010835"/>
              <a:gd name="connsiteY2" fmla="*/ 6831106 h 6858000"/>
              <a:gd name="connsiteX3" fmla="*/ 0 w 6010835"/>
              <a:gd name="connsiteY3" fmla="*/ 6858000 h 6858000"/>
              <a:gd name="connsiteX4" fmla="*/ 0 w 6010835"/>
              <a:gd name="connsiteY4" fmla="*/ 0 h 6858000"/>
              <a:gd name="connsiteX0" fmla="*/ 0 w 6010835"/>
              <a:gd name="connsiteY0" fmla="*/ 0 h 6858000"/>
              <a:gd name="connsiteX1" fmla="*/ 6010835 w 6010835"/>
              <a:gd name="connsiteY1" fmla="*/ 26894 h 6858000"/>
              <a:gd name="connsiteX2" fmla="*/ 4343400 w 6010835"/>
              <a:gd name="connsiteY2" fmla="*/ 6844553 h 6858000"/>
              <a:gd name="connsiteX3" fmla="*/ 0 w 6010835"/>
              <a:gd name="connsiteY3" fmla="*/ 6858000 h 6858000"/>
              <a:gd name="connsiteX4" fmla="*/ 0 w 6010835"/>
              <a:gd name="connsiteY4" fmla="*/ 0 h 6858000"/>
              <a:gd name="connsiteX0" fmla="*/ 0 w 6010835"/>
              <a:gd name="connsiteY0" fmla="*/ 0 h 6858000"/>
              <a:gd name="connsiteX1" fmla="*/ 6010835 w 6010835"/>
              <a:gd name="connsiteY1" fmla="*/ 0 h 6858000"/>
              <a:gd name="connsiteX2" fmla="*/ 4343400 w 6010835"/>
              <a:gd name="connsiteY2" fmla="*/ 6844553 h 6858000"/>
              <a:gd name="connsiteX3" fmla="*/ 0 w 6010835"/>
              <a:gd name="connsiteY3" fmla="*/ 6858000 h 6858000"/>
              <a:gd name="connsiteX4" fmla="*/ 0 w 6010835"/>
              <a:gd name="connsiteY4" fmla="*/ 0 h 6858000"/>
              <a:gd name="connsiteX0" fmla="*/ 0 w 6992470"/>
              <a:gd name="connsiteY0" fmla="*/ 0 h 6858000"/>
              <a:gd name="connsiteX1" fmla="*/ 6992470 w 6992470"/>
              <a:gd name="connsiteY1" fmla="*/ 13447 h 6858000"/>
              <a:gd name="connsiteX2" fmla="*/ 4343400 w 6992470"/>
              <a:gd name="connsiteY2" fmla="*/ 6844553 h 6858000"/>
              <a:gd name="connsiteX3" fmla="*/ 0 w 6992470"/>
              <a:gd name="connsiteY3" fmla="*/ 6858000 h 6858000"/>
              <a:gd name="connsiteX4" fmla="*/ 0 w 6992470"/>
              <a:gd name="connsiteY4" fmla="*/ 0 h 6858000"/>
              <a:gd name="connsiteX0" fmla="*/ 0 w 6979023"/>
              <a:gd name="connsiteY0" fmla="*/ 0 h 6858000"/>
              <a:gd name="connsiteX1" fmla="*/ 6979023 w 6979023"/>
              <a:gd name="connsiteY1" fmla="*/ 0 h 6858000"/>
              <a:gd name="connsiteX2" fmla="*/ 4343400 w 6979023"/>
              <a:gd name="connsiteY2" fmla="*/ 6844553 h 6858000"/>
              <a:gd name="connsiteX3" fmla="*/ 0 w 6979023"/>
              <a:gd name="connsiteY3" fmla="*/ 6858000 h 6858000"/>
              <a:gd name="connsiteX4" fmla="*/ 0 w 6979023"/>
              <a:gd name="connsiteY4" fmla="*/ 0 h 6858000"/>
              <a:gd name="connsiteX0" fmla="*/ 0 w 6979023"/>
              <a:gd name="connsiteY0" fmla="*/ 0 h 6858000"/>
              <a:gd name="connsiteX1" fmla="*/ 6979023 w 6979023"/>
              <a:gd name="connsiteY1" fmla="*/ 0 h 6858000"/>
              <a:gd name="connsiteX2" fmla="*/ 4343400 w 6979023"/>
              <a:gd name="connsiteY2" fmla="*/ 6858000 h 6858000"/>
              <a:gd name="connsiteX3" fmla="*/ 0 w 6979023"/>
              <a:gd name="connsiteY3" fmla="*/ 6858000 h 6858000"/>
              <a:gd name="connsiteX4" fmla="*/ 0 w 6979023"/>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79023" h="6858000">
                <a:moveTo>
                  <a:pt x="0" y="0"/>
                </a:moveTo>
                <a:lnTo>
                  <a:pt x="6979023" y="0"/>
                </a:lnTo>
                <a:lnTo>
                  <a:pt x="4343400" y="6858000"/>
                </a:lnTo>
                <a:lnTo>
                  <a:pt x="0" y="6858000"/>
                </a:lnTo>
                <a:lnTo>
                  <a:pt x="0" y="0"/>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ctrTitle"/>
          </p:nvPr>
        </p:nvSpPr>
        <p:spPr>
          <a:xfrm>
            <a:off x="586627" y="1561875"/>
            <a:ext cx="4773706" cy="1867125"/>
          </a:xfrm>
        </p:spPr>
        <p:txBody>
          <a:bodyPr anchor="b"/>
          <a:lstStyle>
            <a:lvl1pPr algn="ctr">
              <a:defRPr sz="4500" b="1">
                <a:solidFill>
                  <a:srgbClr val="FFFFFF"/>
                </a:solidFill>
              </a:defRPr>
            </a:lvl1p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1783415" y="3893684"/>
            <a:ext cx="2380129" cy="998991"/>
          </a:xfrm>
        </p:spPr>
        <p:txBody>
          <a:bodyPr/>
          <a:lstStyle>
            <a:lvl1pPr marL="0" indent="0" algn="ctr">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smtClean="0"/>
              <a:t>单击此处编辑母版副标题样式</a:t>
            </a:r>
            <a:endParaRPr lang="zh-CN" altLang="en-US" dirty="0"/>
          </a:p>
        </p:txBody>
      </p:sp>
      <p:sp>
        <p:nvSpPr>
          <p:cNvPr id="4" name="日期占位符 3"/>
          <p:cNvSpPr>
            <a:spLocks noGrp="1"/>
          </p:cNvSpPr>
          <p:nvPr>
            <p:ph type="dt" sz="half" idx="10"/>
          </p:nvPr>
        </p:nvSpPr>
        <p:spPr/>
        <p:txBody>
          <a:bodyPr/>
          <a:lstStyle/>
          <a:p>
            <a:fld id="{7992B631-1BC5-43B3-B10B-722011D4DDF3}" type="datetime1">
              <a:rPr lang="zh-CN" altLang="en-US" smtClean="0"/>
              <a:t>2017/8/21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0E57813-A12A-40E5-AD8C-CBEC93F924EE}" type="slidenum">
              <a:rPr lang="zh-CN" altLang="en-US" smtClean="0"/>
              <a:t>‹#›</a:t>
            </a:fld>
            <a:endParaRPr lang="zh-CN" altLang="en-US"/>
          </a:p>
        </p:txBody>
      </p:sp>
    </p:spTree>
    <p:extLst>
      <p:ext uri="{BB962C8B-B14F-4D97-AF65-F5344CB8AC3E}">
        <p14:creationId xmlns:p14="http://schemas.microsoft.com/office/powerpoint/2010/main" val="213169000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834740B-78FB-40E2-B6F9-F5CE3389F1B5}" type="datetime1">
              <a:rPr lang="zh-CN" altLang="en-US" smtClean="0"/>
              <a:t>2017/8/21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0E57813-A12A-40E5-AD8C-CBEC93F924EE}" type="slidenum">
              <a:rPr lang="zh-CN" altLang="en-US" smtClean="0"/>
              <a:t>‹#›</a:t>
            </a:fld>
            <a:endParaRPr lang="zh-CN" altLang="en-US"/>
          </a:p>
        </p:txBody>
      </p:sp>
    </p:spTree>
    <p:extLst>
      <p:ext uri="{BB962C8B-B14F-4D97-AF65-F5344CB8AC3E}">
        <p14:creationId xmlns:p14="http://schemas.microsoft.com/office/powerpoint/2010/main" val="4224058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4907757" y="365125"/>
            <a:ext cx="1478756"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71488" y="365125"/>
            <a:ext cx="4321969"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E3A74EC-2123-4909-840B-24FC2D4B60C4}" type="datetime1">
              <a:rPr lang="zh-CN" altLang="en-US" smtClean="0"/>
              <a:t>2017/8/21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0E57813-A12A-40E5-AD8C-CBEC93F924EE}" type="slidenum">
              <a:rPr lang="zh-CN" altLang="en-US" smtClean="0"/>
              <a:t>‹#›</a:t>
            </a:fld>
            <a:endParaRPr lang="zh-CN" altLang="en-US"/>
          </a:p>
        </p:txBody>
      </p:sp>
    </p:spTree>
    <p:extLst>
      <p:ext uri="{BB962C8B-B14F-4D97-AF65-F5344CB8AC3E}">
        <p14:creationId xmlns:p14="http://schemas.microsoft.com/office/powerpoint/2010/main" val="1087479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628650" y="1191986"/>
            <a:ext cx="7886700" cy="4984977"/>
          </a:xfrm>
        </p:spPr>
        <p:txBody>
          <a:bodyPr/>
          <a:lstStyle>
            <a:lvl1pPr>
              <a:defRPr b="0">
                <a:solidFill>
                  <a:srgbClr val="002060"/>
                </a:solidFill>
                <a:latin typeface="微软雅黑" panose="020B0503020204020204" pitchFamily="34" charset="-122"/>
                <a:ea typeface="微软雅黑" panose="020B0503020204020204" pitchFamily="34" charset="-122"/>
              </a:defRPr>
            </a:lvl1pPr>
            <a:lvl2pPr>
              <a:defRPr b="1">
                <a:solidFill>
                  <a:srgbClr val="002060"/>
                </a:solidFill>
                <a:latin typeface="微软雅黑" panose="020B0503020204020204" pitchFamily="34" charset="-122"/>
                <a:ea typeface="微软雅黑" panose="020B0503020204020204" pitchFamily="34" charset="-122"/>
              </a:defRPr>
            </a:lvl2pPr>
            <a:lvl3pPr>
              <a:defRPr b="1">
                <a:solidFill>
                  <a:srgbClr val="002060"/>
                </a:solidFill>
                <a:latin typeface="微软雅黑" panose="020B0503020204020204" pitchFamily="34" charset="-122"/>
                <a:ea typeface="微软雅黑" panose="020B0503020204020204" pitchFamily="34" charset="-122"/>
              </a:defRPr>
            </a:lvl3pPr>
            <a:lvl4pPr>
              <a:defRPr b="1">
                <a:solidFill>
                  <a:srgbClr val="002060"/>
                </a:solidFill>
                <a:latin typeface="微软雅黑" panose="020B0503020204020204" pitchFamily="34" charset="-122"/>
                <a:ea typeface="微软雅黑" panose="020B0503020204020204" pitchFamily="34" charset="-122"/>
              </a:defRPr>
            </a:lvl4pPr>
            <a:lvl5pPr>
              <a:defRPr b="1">
                <a:solidFill>
                  <a:srgbClr val="002060"/>
                </a:solidFill>
                <a:latin typeface="微软雅黑" panose="020B0503020204020204" pitchFamily="34" charset="-122"/>
                <a:ea typeface="微软雅黑" panose="020B0503020204020204" pitchFamily="34" charset="-122"/>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11EA8147-98F9-43DB-8DBF-3E81651D1C66}" type="datetime1">
              <a:rPr lang="zh-CN" altLang="en-US" smtClean="0"/>
              <a:t>2017/8/21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0E57813-A12A-40E5-AD8C-CBEC93F924EE}" type="slidenum">
              <a:rPr lang="zh-CN" altLang="en-US" smtClean="0"/>
              <a:t>‹#›</a:t>
            </a:fld>
            <a:endParaRPr lang="zh-CN" altLang="en-US"/>
          </a:p>
        </p:txBody>
      </p:sp>
      <p:sp>
        <p:nvSpPr>
          <p:cNvPr id="7" name="矩形 6"/>
          <p:cNvSpPr/>
          <p:nvPr userDrawn="1"/>
        </p:nvSpPr>
        <p:spPr>
          <a:xfrm>
            <a:off x="0" y="-13447"/>
            <a:ext cx="1371597" cy="1074804"/>
          </a:xfrm>
          <a:custGeom>
            <a:avLst/>
            <a:gdLst>
              <a:gd name="connsiteX0" fmla="*/ 0 w 9144000"/>
              <a:gd name="connsiteY0" fmla="*/ 0 h 1061357"/>
              <a:gd name="connsiteX1" fmla="*/ 9144000 w 9144000"/>
              <a:gd name="connsiteY1" fmla="*/ 0 h 1061357"/>
              <a:gd name="connsiteX2" fmla="*/ 9144000 w 9144000"/>
              <a:gd name="connsiteY2" fmla="*/ 1061357 h 1061357"/>
              <a:gd name="connsiteX3" fmla="*/ 0 w 9144000"/>
              <a:gd name="connsiteY3" fmla="*/ 1061357 h 1061357"/>
              <a:gd name="connsiteX4" fmla="*/ 0 w 9144000"/>
              <a:gd name="connsiteY4" fmla="*/ 0 h 1061357"/>
              <a:gd name="connsiteX0" fmla="*/ 0 w 9144000"/>
              <a:gd name="connsiteY0" fmla="*/ 0 h 1061357"/>
              <a:gd name="connsiteX1" fmla="*/ 9144000 w 9144000"/>
              <a:gd name="connsiteY1" fmla="*/ 0 h 1061357"/>
              <a:gd name="connsiteX2" fmla="*/ 1237129 w 9144000"/>
              <a:gd name="connsiteY2" fmla="*/ 1061357 h 1061357"/>
              <a:gd name="connsiteX3" fmla="*/ 0 w 9144000"/>
              <a:gd name="connsiteY3" fmla="*/ 1061357 h 1061357"/>
              <a:gd name="connsiteX4" fmla="*/ 0 w 9144000"/>
              <a:gd name="connsiteY4" fmla="*/ 0 h 1061357"/>
              <a:gd name="connsiteX0" fmla="*/ 0 w 2151529"/>
              <a:gd name="connsiteY0" fmla="*/ 26894 h 1088251"/>
              <a:gd name="connsiteX1" fmla="*/ 2151529 w 2151529"/>
              <a:gd name="connsiteY1" fmla="*/ 0 h 1088251"/>
              <a:gd name="connsiteX2" fmla="*/ 1237129 w 2151529"/>
              <a:gd name="connsiteY2" fmla="*/ 1088251 h 1088251"/>
              <a:gd name="connsiteX3" fmla="*/ 0 w 2151529"/>
              <a:gd name="connsiteY3" fmla="*/ 1088251 h 1088251"/>
              <a:gd name="connsiteX4" fmla="*/ 0 w 2151529"/>
              <a:gd name="connsiteY4" fmla="*/ 26894 h 1088251"/>
              <a:gd name="connsiteX0" fmla="*/ 0 w 1707776"/>
              <a:gd name="connsiteY0" fmla="*/ 13447 h 1074804"/>
              <a:gd name="connsiteX1" fmla="*/ 1707776 w 1707776"/>
              <a:gd name="connsiteY1" fmla="*/ 0 h 1074804"/>
              <a:gd name="connsiteX2" fmla="*/ 1237129 w 1707776"/>
              <a:gd name="connsiteY2" fmla="*/ 1074804 h 1074804"/>
              <a:gd name="connsiteX3" fmla="*/ 0 w 1707776"/>
              <a:gd name="connsiteY3" fmla="*/ 1074804 h 1074804"/>
              <a:gd name="connsiteX4" fmla="*/ 0 w 1707776"/>
              <a:gd name="connsiteY4" fmla="*/ 13447 h 1074804"/>
              <a:gd name="connsiteX0" fmla="*/ 0 w 1707776"/>
              <a:gd name="connsiteY0" fmla="*/ 13447 h 1074804"/>
              <a:gd name="connsiteX1" fmla="*/ 1707776 w 1707776"/>
              <a:gd name="connsiteY1" fmla="*/ 0 h 1074804"/>
              <a:gd name="connsiteX2" fmla="*/ 1089212 w 1707776"/>
              <a:gd name="connsiteY2" fmla="*/ 1074804 h 1074804"/>
              <a:gd name="connsiteX3" fmla="*/ 0 w 1707776"/>
              <a:gd name="connsiteY3" fmla="*/ 1074804 h 1074804"/>
              <a:gd name="connsiteX4" fmla="*/ 0 w 1707776"/>
              <a:gd name="connsiteY4" fmla="*/ 13447 h 1074804"/>
              <a:gd name="connsiteX0" fmla="*/ 0 w 1532965"/>
              <a:gd name="connsiteY0" fmla="*/ 0 h 1061357"/>
              <a:gd name="connsiteX1" fmla="*/ 1532965 w 1532965"/>
              <a:gd name="connsiteY1" fmla="*/ 0 h 1061357"/>
              <a:gd name="connsiteX2" fmla="*/ 1089212 w 1532965"/>
              <a:gd name="connsiteY2" fmla="*/ 1061357 h 1061357"/>
              <a:gd name="connsiteX3" fmla="*/ 0 w 1532965"/>
              <a:gd name="connsiteY3" fmla="*/ 1061357 h 1061357"/>
              <a:gd name="connsiteX4" fmla="*/ 0 w 1532965"/>
              <a:gd name="connsiteY4" fmla="*/ 0 h 1061357"/>
              <a:gd name="connsiteX0" fmla="*/ 0 w 1379668"/>
              <a:gd name="connsiteY0" fmla="*/ 13447 h 1074804"/>
              <a:gd name="connsiteX1" fmla="*/ 1379668 w 1379668"/>
              <a:gd name="connsiteY1" fmla="*/ 0 h 1074804"/>
              <a:gd name="connsiteX2" fmla="*/ 1089212 w 1379668"/>
              <a:gd name="connsiteY2" fmla="*/ 1074804 h 1074804"/>
              <a:gd name="connsiteX3" fmla="*/ 0 w 1379668"/>
              <a:gd name="connsiteY3" fmla="*/ 1074804 h 1074804"/>
              <a:gd name="connsiteX4" fmla="*/ 0 w 1379668"/>
              <a:gd name="connsiteY4" fmla="*/ 13447 h 1074804"/>
              <a:gd name="connsiteX0" fmla="*/ 0 w 1379668"/>
              <a:gd name="connsiteY0" fmla="*/ 13447 h 1074804"/>
              <a:gd name="connsiteX1" fmla="*/ 1379668 w 1379668"/>
              <a:gd name="connsiteY1" fmla="*/ 0 h 1074804"/>
              <a:gd name="connsiteX2" fmla="*/ 1089212 w 1379668"/>
              <a:gd name="connsiteY2" fmla="*/ 1074804 h 1074804"/>
              <a:gd name="connsiteX3" fmla="*/ 0 w 1379668"/>
              <a:gd name="connsiteY3" fmla="*/ 1074804 h 1074804"/>
              <a:gd name="connsiteX4" fmla="*/ 0 w 1379668"/>
              <a:gd name="connsiteY4" fmla="*/ 13447 h 1074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9668" h="1074804">
                <a:moveTo>
                  <a:pt x="0" y="13447"/>
                </a:moveTo>
                <a:lnTo>
                  <a:pt x="1379668" y="0"/>
                </a:lnTo>
                <a:cubicBezTo>
                  <a:pt x="1236860" y="546527"/>
                  <a:pt x="1186031" y="716536"/>
                  <a:pt x="1089212" y="1074804"/>
                </a:cubicBezTo>
                <a:lnTo>
                  <a:pt x="0" y="1074804"/>
                </a:lnTo>
                <a:lnTo>
                  <a:pt x="0" y="13447"/>
                </a:lnTo>
                <a:close/>
              </a:path>
            </a:pathLst>
          </a:cu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1379379" y="206604"/>
            <a:ext cx="7135972" cy="848858"/>
          </a:xfrm>
        </p:spPr>
        <p:txBody>
          <a:bodyPr>
            <a:normAutofit/>
          </a:bodyPr>
          <a:lstStyle>
            <a:lvl1pPr>
              <a:defRPr sz="3600" b="1">
                <a:solidFill>
                  <a:srgbClr val="002060"/>
                </a:solidFill>
                <a:latin typeface="华文中宋" panose="02010600040101010101" pitchFamily="2" charset="-122"/>
                <a:ea typeface="华文中宋" panose="02010600040101010101" pitchFamily="2" charset="-122"/>
              </a:defRPr>
            </a:lvl1pPr>
          </a:lstStyle>
          <a:p>
            <a:r>
              <a:rPr lang="zh-CN" altLang="en-US" dirty="0" smtClean="0"/>
              <a:t>单击此处编辑母版标题样式</a:t>
            </a:r>
            <a:endParaRPr lang="zh-CN" altLang="en-US" dirty="0"/>
          </a:p>
        </p:txBody>
      </p:sp>
      <p:pic>
        <p:nvPicPr>
          <p:cNvPr id="9" name="内容占位符 5"/>
          <p:cNvPicPr>
            <a:picLocks noChangeAspect="1"/>
          </p:cNvPicPr>
          <p:nvPr userDrawn="1"/>
        </p:nvPicPr>
        <p:blipFill>
          <a:blip r:embed="rId2" cstate="print">
            <a:biLevel thresh="25000"/>
            <a:extLst>
              <a:ext uri="{28A0092B-C50C-407E-A947-70E740481C1C}">
                <a14:useLocalDpi xmlns:a14="http://schemas.microsoft.com/office/drawing/2010/main" val="0"/>
              </a:ext>
            </a:extLst>
          </a:blip>
          <a:stretch>
            <a:fillRect/>
          </a:stretch>
        </p:blipFill>
        <p:spPr>
          <a:xfrm>
            <a:off x="290805" y="187099"/>
            <a:ext cx="797768" cy="763964"/>
          </a:xfrm>
          <a:prstGeom prst="rect">
            <a:avLst/>
          </a:prstGeom>
        </p:spPr>
      </p:pic>
      <p:cxnSp>
        <p:nvCxnSpPr>
          <p:cNvPr id="16" name="直接连接符 15"/>
          <p:cNvCxnSpPr/>
          <p:nvPr userDrawn="1"/>
        </p:nvCxnSpPr>
        <p:spPr>
          <a:xfrm>
            <a:off x="1094189" y="1045937"/>
            <a:ext cx="7316386" cy="0"/>
          </a:xfrm>
          <a:prstGeom prst="line">
            <a:avLst/>
          </a:prstGeom>
          <a:ln w="28575">
            <a:solidFill>
              <a:srgbClr val="1F4E7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538739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3182470" y="1884362"/>
            <a:ext cx="5043226" cy="2800352"/>
          </a:xfrm>
          <a:prstGeom prst="rect">
            <a:avLst/>
          </a:prstGeom>
        </p:spPr>
      </p:pic>
      <p:sp>
        <p:nvSpPr>
          <p:cNvPr id="3" name="文本占位符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7413D84C-E82F-4A13-8F3D-DFD7CF8131C8}" type="datetime1">
              <a:rPr lang="zh-CN" altLang="en-US" smtClean="0"/>
              <a:t>2017/8/21</a:t>
            </a:fld>
            <a:endParaRPr lang="zh-CN" altLang="en-US"/>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D0E57813-A12A-40E5-AD8C-CBEC93F924EE}" type="slidenum">
              <a:rPr lang="zh-CN" altLang="en-US" smtClean="0"/>
              <a:t>‹#›</a:t>
            </a:fld>
            <a:endParaRPr lang="zh-CN" altLang="en-US"/>
          </a:p>
        </p:txBody>
      </p:sp>
      <p:sp>
        <p:nvSpPr>
          <p:cNvPr id="9" name="矩形 8"/>
          <p:cNvSpPr/>
          <p:nvPr userDrawn="1"/>
        </p:nvSpPr>
        <p:spPr>
          <a:xfrm>
            <a:off x="484368" y="1938339"/>
            <a:ext cx="8165740" cy="2879725"/>
          </a:xfrm>
          <a:prstGeom prst="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623888" y="1709739"/>
            <a:ext cx="7886700" cy="2852737"/>
          </a:xfrm>
        </p:spPr>
        <p:txBody>
          <a:bodyPr anchor="b"/>
          <a:lstStyle>
            <a:lvl1pPr>
              <a:defRPr sz="4500" b="1">
                <a:solidFill>
                  <a:srgbClr val="002060"/>
                </a:solidFill>
              </a:defRPr>
            </a:lvl1pPr>
          </a:lstStyle>
          <a:p>
            <a:r>
              <a:rPr lang="zh-CN" altLang="en-US" dirty="0" smtClean="0"/>
              <a:t>单击此处编辑母版标题样式</a:t>
            </a:r>
            <a:endParaRPr lang="zh-CN" altLang="en-US" dirty="0"/>
          </a:p>
        </p:txBody>
      </p:sp>
      <p:sp>
        <p:nvSpPr>
          <p:cNvPr id="7" name="矩形 6"/>
          <p:cNvSpPr/>
          <p:nvPr userDrawn="1"/>
        </p:nvSpPr>
        <p:spPr>
          <a:xfrm>
            <a:off x="623888" y="4589465"/>
            <a:ext cx="7886700" cy="781606"/>
          </a:xfrm>
          <a:prstGeom prst="rect">
            <a:avLst/>
          </a:pr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14644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71487" y="1825625"/>
            <a:ext cx="2900363"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3486150" y="1825625"/>
            <a:ext cx="2900363"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03060034-BC71-4A12-9ACF-F32F624DE7B8}" type="datetime1">
              <a:rPr lang="zh-CN" altLang="en-US" smtClean="0"/>
              <a:t>2017/8/21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0E57813-A12A-40E5-AD8C-CBEC93F924EE}" type="slidenum">
              <a:rPr lang="zh-CN" altLang="en-US" smtClean="0"/>
              <a:t>‹#›</a:t>
            </a:fld>
            <a:endParaRPr lang="zh-CN" altLang="en-US"/>
          </a:p>
        </p:txBody>
      </p:sp>
    </p:spTree>
    <p:extLst>
      <p:ext uri="{BB962C8B-B14F-4D97-AF65-F5344CB8AC3E}">
        <p14:creationId xmlns:p14="http://schemas.microsoft.com/office/powerpoint/2010/main" val="140209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6"/>
            <a:ext cx="78867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4" name="内容占位符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6" name="内容占位符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C60AEB1-7EAE-4ECD-8F28-DD6FF590EB9D}" type="datetime1">
              <a:rPr lang="zh-CN" altLang="en-US" smtClean="0"/>
              <a:t>2017/8/21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0E57813-A12A-40E5-AD8C-CBEC93F924EE}" type="slidenum">
              <a:rPr lang="zh-CN" altLang="en-US" smtClean="0"/>
              <a:t>‹#›</a:t>
            </a:fld>
            <a:endParaRPr lang="zh-CN" altLang="en-US"/>
          </a:p>
        </p:txBody>
      </p:sp>
    </p:spTree>
    <p:extLst>
      <p:ext uri="{BB962C8B-B14F-4D97-AF65-F5344CB8AC3E}">
        <p14:creationId xmlns:p14="http://schemas.microsoft.com/office/powerpoint/2010/main" val="1852071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936F2FCC-B8AB-4191-9ED4-6614EED8AF48}" type="datetime1">
              <a:rPr lang="zh-CN" altLang="en-US" smtClean="0"/>
              <a:t>2017/8/21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0E57813-A12A-40E5-AD8C-CBEC93F924EE}" type="slidenum">
              <a:rPr lang="zh-CN" altLang="en-US" smtClean="0"/>
              <a:t>‹#›</a:t>
            </a:fld>
            <a:endParaRPr lang="zh-CN" altLang="en-US"/>
          </a:p>
        </p:txBody>
      </p:sp>
    </p:spTree>
    <p:extLst>
      <p:ext uri="{BB962C8B-B14F-4D97-AF65-F5344CB8AC3E}">
        <p14:creationId xmlns:p14="http://schemas.microsoft.com/office/powerpoint/2010/main" val="2516771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11" name="图片 10"/>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3314700" y="3437043"/>
            <a:ext cx="5257458" cy="2919308"/>
          </a:xfrm>
          <a:prstGeom prst="rect">
            <a:avLst/>
          </a:prstGeom>
        </p:spPr>
      </p:pic>
      <p:sp>
        <p:nvSpPr>
          <p:cNvPr id="2" name="日期占位符 1"/>
          <p:cNvSpPr>
            <a:spLocks noGrp="1"/>
          </p:cNvSpPr>
          <p:nvPr>
            <p:ph type="dt" sz="half" idx="10"/>
          </p:nvPr>
        </p:nvSpPr>
        <p:spPr/>
        <p:txBody>
          <a:bodyPr/>
          <a:lstStyle/>
          <a:p>
            <a:fld id="{3D20E9E6-910C-4805-B7DA-9DA0D62EE8D4}" type="datetime1">
              <a:rPr lang="zh-CN" altLang="en-US" smtClean="0"/>
              <a:t>2017/8/21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0E57813-A12A-40E5-AD8C-CBEC93F924EE}" type="slidenum">
              <a:rPr lang="zh-CN" altLang="en-US" smtClean="0"/>
              <a:t>‹#›</a:t>
            </a:fld>
            <a:endParaRPr lang="zh-CN" altLang="en-US"/>
          </a:p>
        </p:txBody>
      </p:sp>
      <p:sp>
        <p:nvSpPr>
          <p:cNvPr id="7" name="日期占位符 3"/>
          <p:cNvSpPr txBox="1">
            <a:spLocks/>
          </p:cNvSpPr>
          <p:nvPr userDrawn="1"/>
        </p:nvSpPr>
        <p:spPr>
          <a:xfrm>
            <a:off x="628650" y="6356351"/>
            <a:ext cx="2057400" cy="365125"/>
          </a:xfrm>
          <a:prstGeom prst="rect">
            <a:avLst/>
          </a:prstGeom>
        </p:spPr>
        <p:txBody>
          <a:bodyPr vert="horz" lIns="91440" tIns="45720" rIns="91440" bIns="45720" rtlCol="0" anchor="ctr"/>
          <a:lstStyle>
            <a:defPPr>
              <a:defRPr lang="zh-CN"/>
            </a:defPPr>
            <a:lvl1pPr marL="0" algn="l" defTabSz="914400" rtl="0" eaLnBrk="1" latinLnBrk="0" hangingPunct="1">
              <a:defRPr sz="9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18AA080-B38C-4B43-A24A-571234EE0390}" type="datetimeFigureOut">
              <a:rPr lang="zh-CN" altLang="en-US" smtClean="0"/>
              <a:pPr/>
              <a:t>2017/8/21</a:t>
            </a:fld>
            <a:endParaRPr lang="zh-CN" altLang="en-US"/>
          </a:p>
        </p:txBody>
      </p:sp>
      <p:sp>
        <p:nvSpPr>
          <p:cNvPr id="8" name="灯片编号占位符 5"/>
          <p:cNvSpPr txBox="1">
            <a:spLocks/>
          </p:cNvSpPr>
          <p:nvPr userDrawn="1"/>
        </p:nvSpPr>
        <p:spPr>
          <a:xfrm>
            <a:off x="6457950" y="6356351"/>
            <a:ext cx="2057400" cy="365125"/>
          </a:xfrm>
          <a:prstGeom prst="rect">
            <a:avLst/>
          </a:prstGeom>
        </p:spPr>
        <p:txBody>
          <a:bodyPr vert="horz" lIns="91440" tIns="45720" rIns="91440" bIns="45720" rtlCol="0" anchor="ctr"/>
          <a:lstStyle>
            <a:defPPr>
              <a:defRPr lang="zh-CN"/>
            </a:defPPr>
            <a:lvl1pPr marL="0" algn="r" defTabSz="914400" rtl="0" eaLnBrk="1" latinLnBrk="0" hangingPunct="1">
              <a:defRPr sz="9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0E57813-A12A-40E5-AD8C-CBEC93F924EE}" type="slidenum">
              <a:rPr lang="zh-CN" altLang="en-US" smtClean="0"/>
              <a:pPr/>
              <a:t>‹#›</a:t>
            </a:fld>
            <a:endParaRPr lang="zh-CN" altLang="en-US"/>
          </a:p>
        </p:txBody>
      </p:sp>
      <p:sp>
        <p:nvSpPr>
          <p:cNvPr id="9" name="矩形 8"/>
          <p:cNvSpPr/>
          <p:nvPr userDrawn="1"/>
        </p:nvSpPr>
        <p:spPr>
          <a:xfrm>
            <a:off x="0" y="-2"/>
            <a:ext cx="3028950" cy="6858002"/>
          </a:xfrm>
          <a:prstGeom prst="rect">
            <a:avLst/>
          </a:pr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3166782" y="3437044"/>
            <a:ext cx="5405376" cy="2919308"/>
          </a:xfrm>
          <a:prstGeom prst="rect">
            <a:avLst/>
          </a:prstGeom>
          <a:solidFill>
            <a:schemeClr val="bg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5487887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ADDA6F9A-3153-4E51-BC40-8A170A3D24DC}" type="datetime1">
              <a:rPr lang="zh-CN" altLang="en-US" smtClean="0"/>
              <a:t>2017/8/21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0E57813-A12A-40E5-AD8C-CBEC93F924EE}" type="slidenum">
              <a:rPr lang="zh-CN" altLang="en-US" smtClean="0"/>
              <a:t>‹#›</a:t>
            </a:fld>
            <a:endParaRPr lang="zh-CN" altLang="en-US"/>
          </a:p>
        </p:txBody>
      </p:sp>
    </p:spTree>
    <p:extLst>
      <p:ext uri="{BB962C8B-B14F-4D97-AF65-F5344CB8AC3E}">
        <p14:creationId xmlns:p14="http://schemas.microsoft.com/office/powerpoint/2010/main" val="2288756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C4FD58A8-1407-4B1B-908C-71C7CFAF08F3}" type="datetime1">
              <a:rPr lang="zh-CN" altLang="en-US" smtClean="0"/>
              <a:t>2017/8/21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0E57813-A12A-40E5-AD8C-CBEC93F924EE}" type="slidenum">
              <a:rPr lang="zh-CN" altLang="en-US" smtClean="0"/>
              <a:t>‹#›</a:t>
            </a:fld>
            <a:endParaRPr lang="zh-CN" altLang="en-US"/>
          </a:p>
        </p:txBody>
      </p:sp>
    </p:spTree>
    <p:extLst>
      <p:ext uri="{BB962C8B-B14F-4D97-AF65-F5344CB8AC3E}">
        <p14:creationId xmlns:p14="http://schemas.microsoft.com/office/powerpoint/2010/main" val="2753992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11460AD-0348-4CFF-A984-D2BCB9282307}" type="datetime1">
              <a:rPr lang="zh-CN" altLang="en-US" smtClean="0"/>
              <a:t>2017/8/21</a:t>
            </a:fld>
            <a:endParaRPr lang="zh-CN" altLang="en-US"/>
          </a:p>
        </p:txBody>
      </p:sp>
      <p:sp>
        <p:nvSpPr>
          <p:cNvPr id="5" name="页脚占位符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0E57813-A12A-40E5-AD8C-CBEC93F924EE}" type="slidenum">
              <a:rPr lang="zh-CN" altLang="en-US" smtClean="0"/>
              <a:t>‹#›</a:t>
            </a:fld>
            <a:endParaRPr lang="zh-CN" altLang="en-US"/>
          </a:p>
        </p:txBody>
      </p:sp>
    </p:spTree>
    <p:extLst>
      <p:ext uri="{BB962C8B-B14F-4D97-AF65-F5344CB8AC3E}">
        <p14:creationId xmlns:p14="http://schemas.microsoft.com/office/powerpoint/2010/main" val="32354592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8.emf"/><Relationship Id="rId4" Type="http://schemas.openxmlformats.org/officeDocument/2006/relationships/package" Target="../embeddings/Microsoft_Visio___1.vsdx"/></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6.emf"/><Relationship Id="rId4"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7.emf"/><Relationship Id="rId4" Type="http://schemas.openxmlformats.org/officeDocument/2006/relationships/oleObject" Target="../embeddings/oleObject2.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67002" y="1879599"/>
            <a:ext cx="5337112" cy="1291772"/>
          </a:xfrm>
          <a:solidFill>
            <a:srgbClr val="1F4E79"/>
          </a:solidFill>
        </p:spPr>
        <p:txBody>
          <a:bodyPr>
            <a:normAutofit/>
          </a:bodyPr>
          <a:lstStyle/>
          <a:p>
            <a:r>
              <a:rPr lang="zh-CN" altLang="en-US" sz="4000" dirty="0" smtClean="0"/>
              <a:t>述职报告</a:t>
            </a:r>
            <a:endParaRPr lang="zh-CN" altLang="en-US" sz="4000" dirty="0">
              <a:latin typeface="华文中宋" panose="02010600040101010101" pitchFamily="2" charset="-122"/>
              <a:ea typeface="华文中宋" panose="02010600040101010101" pitchFamily="2" charset="-122"/>
            </a:endParaRPr>
          </a:p>
        </p:txBody>
      </p:sp>
      <p:sp>
        <p:nvSpPr>
          <p:cNvPr id="3" name="副标题 2"/>
          <p:cNvSpPr>
            <a:spLocks noGrp="1"/>
          </p:cNvSpPr>
          <p:nvPr>
            <p:ph type="subTitle" idx="1"/>
          </p:nvPr>
        </p:nvSpPr>
        <p:spPr>
          <a:xfrm>
            <a:off x="589124" y="4541519"/>
            <a:ext cx="4718698" cy="923108"/>
          </a:xfrm>
        </p:spPr>
        <p:txBody>
          <a:bodyPr>
            <a:normAutofit/>
          </a:bodyPr>
          <a:lstStyle/>
          <a:p>
            <a:r>
              <a:rPr lang="zh-CN" altLang="en-US" dirty="0" smtClean="0">
                <a:latin typeface="微软雅黑" panose="020B0503020204020204" pitchFamily="34" charset="-122"/>
                <a:ea typeface="微软雅黑" panose="020B0503020204020204" pitchFamily="34" charset="-122"/>
              </a:rPr>
              <a:t>述职人：王恒</a:t>
            </a:r>
            <a:endParaRPr lang="en-US" altLang="zh-CN" dirty="0" smtClean="0">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574610" y="3302002"/>
            <a:ext cx="4718698" cy="0"/>
          </a:xfrm>
          <a:prstGeom prst="line">
            <a:avLst/>
          </a:prstGeom>
          <a:ln w="38100" cmpd="dbl"/>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31621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p>
            <a:r>
              <a:rPr lang="zh-CN" altLang="en-US" dirty="0"/>
              <a:t>研究内容及目标</a:t>
            </a:r>
            <a:endParaRPr lang="zh-CN" dirty="0"/>
          </a:p>
        </p:txBody>
      </p:sp>
      <p:sp>
        <p:nvSpPr>
          <p:cNvPr id="3" name="Rectangle 2"/>
          <p:cNvSpPr>
            <a:spLocks noGrp="1"/>
          </p:cNvSpPr>
          <p:nvPr>
            <p:ph idx="1"/>
          </p:nvPr>
        </p:nvSpPr>
        <p:spPr>
          <a:xfrm>
            <a:off x="253093" y="1273630"/>
            <a:ext cx="8645978" cy="2155370"/>
          </a:xfrm>
        </p:spPr>
        <p:txBody>
          <a:bodyPr>
            <a:noAutofit/>
          </a:bodyPr>
          <a:lstStyle/>
          <a:p>
            <a:pPr marL="0" indent="358775">
              <a:lnSpc>
                <a:spcPct val="100000"/>
              </a:lnSpc>
              <a:buNone/>
            </a:pPr>
            <a:r>
              <a:rPr lang="en-US" altLang="zh-CN" sz="1600" dirty="0" smtClean="0"/>
              <a:t>(3)</a:t>
            </a:r>
            <a:r>
              <a:rPr lang="zh-CN" altLang="en-US" sz="1600" dirty="0" smtClean="0"/>
              <a:t>、</a:t>
            </a:r>
            <a:r>
              <a:rPr lang="zh-CN" altLang="zh-CN" sz="1600" dirty="0"/>
              <a:t>自律分散调度控制的服务</a:t>
            </a:r>
            <a:r>
              <a:rPr lang="zh-CN" altLang="zh-CN" sz="1600" dirty="0" smtClean="0"/>
              <a:t>管理</a:t>
            </a:r>
            <a:endParaRPr lang="en-US" altLang="zh-CN" sz="1600" dirty="0" smtClean="0"/>
          </a:p>
          <a:p>
            <a:pPr marL="0" indent="358775">
              <a:lnSpc>
                <a:spcPct val="100000"/>
              </a:lnSpc>
              <a:buNone/>
            </a:pPr>
            <a:r>
              <a:rPr lang="zh-CN" altLang="zh-CN" sz="1600" dirty="0"/>
              <a:t>互联网产品具“跨界融合”与“无边界化”的典型特征，用户倾向选择单一服务商来体验多种服务内容，为满足客户需求，就需要进行业务、技术及理念的</a:t>
            </a:r>
            <a:r>
              <a:rPr lang="zh-CN" altLang="zh-CN" sz="1600" dirty="0" smtClean="0"/>
              <a:t>融合</a:t>
            </a:r>
            <a:r>
              <a:rPr lang="zh-CN" altLang="en-US" sz="1600" dirty="0" smtClean="0"/>
              <a:t>。</a:t>
            </a:r>
            <a:endParaRPr lang="en-US" altLang="zh-CN" sz="1600" dirty="0" smtClean="0"/>
          </a:p>
          <a:p>
            <a:pPr marL="0" indent="358775">
              <a:lnSpc>
                <a:spcPct val="100000"/>
              </a:lnSpc>
              <a:buNone/>
            </a:pPr>
            <a:r>
              <a:rPr lang="zh-CN" altLang="zh-CN" sz="1600" dirty="0"/>
              <a:t>能源互联网信息平台应充分考虑建设周期长，逐步完善的特点，应能支持数据规模的扩展，功能模块的即插即用</a:t>
            </a:r>
            <a:r>
              <a:rPr lang="zh-CN" altLang="zh-CN" sz="1600" dirty="0" smtClean="0"/>
              <a:t>。</a:t>
            </a:r>
            <a:endParaRPr lang="en-US" altLang="zh-CN" sz="1600" dirty="0" smtClean="0"/>
          </a:p>
          <a:p>
            <a:pPr marL="0" indent="358775">
              <a:lnSpc>
                <a:spcPct val="100000"/>
              </a:lnSpc>
              <a:buNone/>
            </a:pPr>
            <a:r>
              <a:rPr lang="zh-CN" altLang="zh-CN" sz="1600" dirty="0" smtClean="0"/>
              <a:t>自律</a:t>
            </a:r>
            <a:r>
              <a:rPr lang="zh-CN" altLang="zh-CN" sz="1600" dirty="0"/>
              <a:t>分散系统</a:t>
            </a:r>
            <a:r>
              <a:rPr lang="en-US" altLang="zh-CN" sz="1600" dirty="0"/>
              <a:t>(ADS</a:t>
            </a:r>
            <a:r>
              <a:rPr lang="en-US" altLang="zh-CN" sz="1600" dirty="0" smtClean="0"/>
              <a:t>)</a:t>
            </a:r>
            <a:r>
              <a:rPr lang="zh-CN" altLang="en-US" sz="1600" dirty="0" smtClean="0"/>
              <a:t>模型</a:t>
            </a:r>
            <a:r>
              <a:rPr lang="zh-CN" altLang="zh-CN" sz="1600" dirty="0" smtClean="0"/>
              <a:t>组建的</a:t>
            </a:r>
            <a:r>
              <a:rPr lang="zh-CN" altLang="en-US" sz="1600" dirty="0" smtClean="0"/>
              <a:t>系统</a:t>
            </a:r>
            <a:r>
              <a:rPr lang="zh-CN" altLang="zh-CN" sz="1600" dirty="0" smtClean="0"/>
              <a:t>具有</a:t>
            </a:r>
            <a:r>
              <a:rPr lang="zh-CN" altLang="zh-CN" sz="1600" dirty="0"/>
              <a:t>自律控制和自律协调的能力，能够较好地实现系统在线扩展、在线维护和在线容错等功能。</a:t>
            </a:r>
            <a:endParaRPr lang="en-US" altLang="zh-CN" sz="1600" dirty="0"/>
          </a:p>
        </p:txBody>
      </p:sp>
      <p:graphicFrame>
        <p:nvGraphicFramePr>
          <p:cNvPr id="6" name="对象 5"/>
          <p:cNvGraphicFramePr>
            <a:graphicFrameLocks noChangeAspect="1"/>
          </p:cNvGraphicFramePr>
          <p:nvPr>
            <p:extLst>
              <p:ext uri="{D42A27DB-BD31-4B8C-83A1-F6EECF244321}">
                <p14:modId xmlns:p14="http://schemas.microsoft.com/office/powerpoint/2010/main" val="3799574811"/>
              </p:ext>
            </p:extLst>
          </p:nvPr>
        </p:nvGraphicFramePr>
        <p:xfrm>
          <a:off x="1937657" y="3592288"/>
          <a:ext cx="5276850" cy="3067050"/>
        </p:xfrm>
        <a:graphic>
          <a:graphicData uri="http://schemas.openxmlformats.org/presentationml/2006/ole">
            <mc:AlternateContent xmlns:mc="http://schemas.openxmlformats.org/markup-compatibility/2006">
              <mc:Choice xmlns:v="urn:schemas-microsoft-com:vml" Requires="v">
                <p:oleObj spid="_x0000_s3116" name="Visio" r:id="rId4" imgW="8715287" imgH="5076947" progId="Visio.Drawing.15">
                  <p:embed/>
                </p:oleObj>
              </mc:Choice>
              <mc:Fallback>
                <p:oleObj name="Visio" r:id="rId4" imgW="8715287" imgH="5076947" progId="Visio.Drawing.15">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37657" y="3592288"/>
                        <a:ext cx="5276850" cy="30670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8584219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solidFill>
                  <a:schemeClr val="accent5">
                    <a:lumMod val="50000"/>
                  </a:schemeClr>
                </a:solidFill>
              </a:rPr>
              <a:t>技术方案初步</a:t>
            </a:r>
          </a:p>
        </p:txBody>
      </p:sp>
      <p:sp>
        <p:nvSpPr>
          <p:cNvPr id="2" name="灯片编号占位符 1"/>
          <p:cNvSpPr>
            <a:spLocks noGrp="1"/>
          </p:cNvSpPr>
          <p:nvPr>
            <p:ph type="sldNum" sz="quarter" idx="12"/>
          </p:nvPr>
        </p:nvSpPr>
        <p:spPr/>
        <p:txBody>
          <a:bodyPr/>
          <a:lstStyle/>
          <a:p>
            <a:fld id="{D0E57813-A12A-40E5-AD8C-CBEC93F924EE}" type="slidenum">
              <a:rPr lang="zh-CN" altLang="en-US" smtClean="0"/>
              <a:t>11</a:t>
            </a:fld>
            <a:endParaRPr lang="zh-CN" altLang="en-US"/>
          </a:p>
        </p:txBody>
      </p:sp>
      <p:graphicFrame>
        <p:nvGraphicFramePr>
          <p:cNvPr id="12" name="内容占位符 11"/>
          <p:cNvGraphicFramePr>
            <a:graphicFrameLocks noGrp="1" noChangeAspect="1"/>
          </p:cNvGraphicFramePr>
          <p:nvPr>
            <p:ph idx="1"/>
            <p:extLst>
              <p:ext uri="{D42A27DB-BD31-4B8C-83A1-F6EECF244321}">
                <p14:modId xmlns:p14="http://schemas.microsoft.com/office/powerpoint/2010/main" val="3893593055"/>
              </p:ext>
            </p:extLst>
          </p:nvPr>
        </p:nvGraphicFramePr>
        <p:xfrm>
          <a:off x="622203" y="2425179"/>
          <a:ext cx="7893050" cy="3630520"/>
        </p:xfrm>
        <a:graphic>
          <a:graphicData uri="http://schemas.openxmlformats.org/presentationml/2006/ole">
            <mc:AlternateContent xmlns:mc="http://schemas.openxmlformats.org/markup-compatibility/2006">
              <mc:Choice xmlns:v="urn:schemas-microsoft-com:vml" Requires="v">
                <p:oleObj spid="_x0000_s4136" name="Visio" r:id="rId3" imgW="14195421" imgH="6529219" progId="Visio.Drawing.11">
                  <p:embed/>
                </p:oleObj>
              </mc:Choice>
              <mc:Fallback>
                <p:oleObj name="Visio" r:id="rId3" imgW="14195421" imgH="6529219" progId="Visio.Drawing.11">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2203" y="2425179"/>
                        <a:ext cx="7893050" cy="363052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3" name="Rectangle 2"/>
          <p:cNvSpPr txBox="1">
            <a:spLocks/>
          </p:cNvSpPr>
          <p:nvPr/>
        </p:nvSpPr>
        <p:spPr>
          <a:xfrm>
            <a:off x="253092" y="1273631"/>
            <a:ext cx="8654143" cy="734784"/>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b="0" kern="1200">
                <a:solidFill>
                  <a:srgbClr val="002060"/>
                </a:solidFill>
                <a:latin typeface="微软雅黑" panose="020B0503020204020204" pitchFamily="34" charset="-122"/>
                <a:ea typeface="微软雅黑" panose="020B0503020204020204" pitchFamily="34" charset="-122"/>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b="1" kern="1200">
                <a:solidFill>
                  <a:srgbClr val="002060"/>
                </a:solidFill>
                <a:latin typeface="微软雅黑" panose="020B0503020204020204" pitchFamily="34" charset="-122"/>
                <a:ea typeface="微软雅黑" panose="020B0503020204020204" pitchFamily="34" charset="-122"/>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b="1" kern="1200">
                <a:solidFill>
                  <a:srgbClr val="002060"/>
                </a:solidFill>
                <a:latin typeface="微软雅黑" panose="020B0503020204020204" pitchFamily="34" charset="-122"/>
                <a:ea typeface="微软雅黑" panose="020B0503020204020204" pitchFamily="34" charset="-122"/>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b="1" kern="1200">
                <a:solidFill>
                  <a:srgbClr val="002060"/>
                </a:solidFill>
                <a:latin typeface="微软雅黑" panose="020B0503020204020204" pitchFamily="34" charset="-122"/>
                <a:ea typeface="微软雅黑" panose="020B0503020204020204" pitchFamily="34" charset="-122"/>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b="1" kern="1200">
                <a:solidFill>
                  <a:srgbClr val="002060"/>
                </a:solidFill>
                <a:latin typeface="微软雅黑" panose="020B0503020204020204" pitchFamily="34" charset="-122"/>
                <a:ea typeface="微软雅黑"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358775">
              <a:lnSpc>
                <a:spcPct val="100000"/>
              </a:lnSpc>
              <a:buFont typeface="Arial" panose="020B0604020202020204" pitchFamily="34" charset="0"/>
              <a:buNone/>
            </a:pPr>
            <a:r>
              <a:rPr lang="en-US" altLang="zh-CN" sz="1600" dirty="0" smtClean="0"/>
              <a:t>(1)</a:t>
            </a:r>
            <a:r>
              <a:rPr lang="zh-CN" altLang="en-US" sz="1600" dirty="0" smtClean="0"/>
              <a:t>、</a:t>
            </a:r>
            <a:r>
              <a:rPr lang="zh-CN" altLang="zh-CN" sz="1600" kern="100" dirty="0" smtClean="0">
                <a:latin typeface="Times New Roman" panose="02020603050405020304" pitchFamily="18" charset="0"/>
                <a:cs typeface="Times New Roman" panose="02020603050405020304" pitchFamily="18" charset="0"/>
              </a:rPr>
              <a:t>平台</a:t>
            </a:r>
            <a:r>
              <a:rPr lang="zh-CN" altLang="zh-CN" sz="1600" kern="100" dirty="0">
                <a:latin typeface="Times New Roman" panose="02020603050405020304" pitchFamily="18" charset="0"/>
                <a:cs typeface="Times New Roman" panose="02020603050405020304" pitchFamily="18" charset="0"/>
              </a:rPr>
              <a:t>功能</a:t>
            </a:r>
            <a:r>
              <a:rPr lang="zh-CN" altLang="zh-CN" sz="1600" kern="100" dirty="0" smtClean="0">
                <a:latin typeface="Times New Roman" panose="02020603050405020304" pitchFamily="18" charset="0"/>
                <a:cs typeface="Times New Roman" panose="02020603050405020304" pitchFamily="18" charset="0"/>
              </a:rPr>
              <a:t>架构</a:t>
            </a:r>
            <a:endParaRPr lang="en-US" altLang="zh-CN" sz="1600" kern="100" dirty="0" smtClean="0">
              <a:latin typeface="Times New Roman" panose="02020603050405020304" pitchFamily="18" charset="0"/>
              <a:cs typeface="Times New Roman" panose="02020603050405020304" pitchFamily="18" charset="0"/>
            </a:endParaRPr>
          </a:p>
          <a:p>
            <a:pPr marL="0" indent="358775">
              <a:lnSpc>
                <a:spcPct val="100000"/>
              </a:lnSpc>
              <a:buNone/>
            </a:pPr>
            <a:r>
              <a:rPr lang="zh-CN" altLang="zh-CN" sz="1600" dirty="0"/>
              <a:t>能源互联网信息平台的功能可分为虚拟数据中心、服务管理功能、应用中心功能三大类。</a:t>
            </a:r>
            <a:endParaRPr lang="zh-CN" altLang="en-US" sz="1600" dirty="0"/>
          </a:p>
        </p:txBody>
      </p:sp>
    </p:spTree>
    <p:extLst>
      <p:ext uri="{BB962C8B-B14F-4D97-AF65-F5344CB8AC3E}">
        <p14:creationId xmlns:p14="http://schemas.microsoft.com/office/powerpoint/2010/main" val="39373882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solidFill>
                  <a:schemeClr val="accent5">
                    <a:lumMod val="50000"/>
                  </a:schemeClr>
                </a:solidFill>
              </a:rPr>
              <a:t>技术方案初步</a:t>
            </a:r>
          </a:p>
        </p:txBody>
      </p:sp>
      <p:sp>
        <p:nvSpPr>
          <p:cNvPr id="2" name="灯片编号占位符 1"/>
          <p:cNvSpPr>
            <a:spLocks noGrp="1"/>
          </p:cNvSpPr>
          <p:nvPr>
            <p:ph type="sldNum" sz="quarter" idx="12"/>
          </p:nvPr>
        </p:nvSpPr>
        <p:spPr/>
        <p:txBody>
          <a:bodyPr/>
          <a:lstStyle/>
          <a:p>
            <a:fld id="{D0E57813-A12A-40E5-AD8C-CBEC93F924EE}" type="slidenum">
              <a:rPr lang="zh-CN" altLang="en-US" smtClean="0"/>
              <a:t>12</a:t>
            </a:fld>
            <a:endParaRPr lang="zh-CN" altLang="en-US"/>
          </a:p>
        </p:txBody>
      </p:sp>
      <p:sp>
        <p:nvSpPr>
          <p:cNvPr id="13" name="Rectangle 2"/>
          <p:cNvSpPr txBox="1">
            <a:spLocks/>
          </p:cNvSpPr>
          <p:nvPr/>
        </p:nvSpPr>
        <p:spPr>
          <a:xfrm>
            <a:off x="253092" y="1273631"/>
            <a:ext cx="8654143" cy="734784"/>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b="0" kern="1200">
                <a:solidFill>
                  <a:srgbClr val="002060"/>
                </a:solidFill>
                <a:latin typeface="微软雅黑" panose="020B0503020204020204" pitchFamily="34" charset="-122"/>
                <a:ea typeface="微软雅黑" panose="020B0503020204020204" pitchFamily="34" charset="-122"/>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b="1" kern="1200">
                <a:solidFill>
                  <a:srgbClr val="002060"/>
                </a:solidFill>
                <a:latin typeface="微软雅黑" panose="020B0503020204020204" pitchFamily="34" charset="-122"/>
                <a:ea typeface="微软雅黑" panose="020B0503020204020204" pitchFamily="34" charset="-122"/>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b="1" kern="1200">
                <a:solidFill>
                  <a:srgbClr val="002060"/>
                </a:solidFill>
                <a:latin typeface="微软雅黑" panose="020B0503020204020204" pitchFamily="34" charset="-122"/>
                <a:ea typeface="微软雅黑" panose="020B0503020204020204" pitchFamily="34" charset="-122"/>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b="1" kern="1200">
                <a:solidFill>
                  <a:srgbClr val="002060"/>
                </a:solidFill>
                <a:latin typeface="微软雅黑" panose="020B0503020204020204" pitchFamily="34" charset="-122"/>
                <a:ea typeface="微软雅黑" panose="020B0503020204020204" pitchFamily="34" charset="-122"/>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b="1" kern="1200">
                <a:solidFill>
                  <a:srgbClr val="002060"/>
                </a:solidFill>
                <a:latin typeface="微软雅黑" panose="020B0503020204020204" pitchFamily="34" charset="-122"/>
                <a:ea typeface="微软雅黑"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358775">
              <a:lnSpc>
                <a:spcPct val="100000"/>
              </a:lnSpc>
              <a:buNone/>
            </a:pPr>
            <a:r>
              <a:rPr lang="en-US" altLang="zh-CN" sz="1600" dirty="0" smtClean="0"/>
              <a:t>(2)</a:t>
            </a:r>
            <a:r>
              <a:rPr lang="zh-CN" altLang="en-US" sz="1600" dirty="0" smtClean="0"/>
              <a:t>、</a:t>
            </a:r>
            <a:r>
              <a:rPr lang="zh-CN" altLang="zh-CN" sz="1600" dirty="0"/>
              <a:t>平台硬件</a:t>
            </a:r>
            <a:r>
              <a:rPr lang="zh-CN" altLang="zh-CN" sz="1600" dirty="0" smtClean="0"/>
              <a:t>架构</a:t>
            </a:r>
            <a:endParaRPr lang="en-US" altLang="zh-CN" sz="1600" kern="100" dirty="0" smtClean="0">
              <a:latin typeface="Times New Roman" panose="02020603050405020304" pitchFamily="18" charset="0"/>
              <a:cs typeface="Times New Roman" panose="02020603050405020304" pitchFamily="18" charset="0"/>
            </a:endParaRPr>
          </a:p>
        </p:txBody>
      </p:sp>
      <p:graphicFrame>
        <p:nvGraphicFramePr>
          <p:cNvPr id="9" name="内容占位符 8"/>
          <p:cNvGraphicFramePr>
            <a:graphicFrameLocks noGrp="1" noChangeAspect="1"/>
          </p:cNvGraphicFramePr>
          <p:nvPr>
            <p:ph idx="1"/>
            <p:extLst>
              <p:ext uri="{D42A27DB-BD31-4B8C-83A1-F6EECF244321}">
                <p14:modId xmlns:p14="http://schemas.microsoft.com/office/powerpoint/2010/main" val="214282478"/>
              </p:ext>
            </p:extLst>
          </p:nvPr>
        </p:nvGraphicFramePr>
        <p:xfrm>
          <a:off x="1587656" y="2122941"/>
          <a:ext cx="5985013" cy="3859198"/>
        </p:xfrm>
        <a:graphic>
          <a:graphicData uri="http://schemas.openxmlformats.org/presentationml/2006/ole">
            <mc:AlternateContent xmlns:mc="http://schemas.openxmlformats.org/markup-compatibility/2006">
              <mc:Choice xmlns:v="urn:schemas-microsoft-com:vml" Requires="v">
                <p:oleObj spid="_x0000_s6174" name="Visio" r:id="rId3" imgW="9975022" imgH="6431997" progId="Visio.Drawing.11">
                  <p:embed/>
                </p:oleObj>
              </mc:Choice>
              <mc:Fallback>
                <p:oleObj name="Visio" r:id="rId3" imgW="9975022" imgH="6431997" progId="Visio.Drawing.11">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656" y="2122941"/>
                        <a:ext cx="5985013" cy="385919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7547818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solidFill>
                  <a:schemeClr val="accent5">
                    <a:lumMod val="50000"/>
                  </a:schemeClr>
                </a:solidFill>
              </a:rPr>
              <a:t>技术方案初步</a:t>
            </a:r>
          </a:p>
        </p:txBody>
      </p:sp>
      <p:sp>
        <p:nvSpPr>
          <p:cNvPr id="2" name="灯片编号占位符 1"/>
          <p:cNvSpPr>
            <a:spLocks noGrp="1"/>
          </p:cNvSpPr>
          <p:nvPr>
            <p:ph type="sldNum" sz="quarter" idx="12"/>
          </p:nvPr>
        </p:nvSpPr>
        <p:spPr/>
        <p:txBody>
          <a:bodyPr/>
          <a:lstStyle/>
          <a:p>
            <a:fld id="{D0E57813-A12A-40E5-AD8C-CBEC93F924EE}" type="slidenum">
              <a:rPr lang="zh-CN" altLang="en-US" smtClean="0"/>
              <a:t>13</a:t>
            </a:fld>
            <a:endParaRPr lang="zh-CN" altLang="en-US"/>
          </a:p>
        </p:txBody>
      </p:sp>
      <p:sp>
        <p:nvSpPr>
          <p:cNvPr id="13" name="Rectangle 2"/>
          <p:cNvSpPr txBox="1">
            <a:spLocks/>
          </p:cNvSpPr>
          <p:nvPr/>
        </p:nvSpPr>
        <p:spPr>
          <a:xfrm>
            <a:off x="253092" y="1273630"/>
            <a:ext cx="8654143" cy="3592283"/>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b="0" kern="1200">
                <a:solidFill>
                  <a:srgbClr val="002060"/>
                </a:solidFill>
                <a:latin typeface="微软雅黑" panose="020B0503020204020204" pitchFamily="34" charset="-122"/>
                <a:ea typeface="微软雅黑" panose="020B0503020204020204" pitchFamily="34" charset="-122"/>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b="1" kern="1200">
                <a:solidFill>
                  <a:srgbClr val="002060"/>
                </a:solidFill>
                <a:latin typeface="微软雅黑" panose="020B0503020204020204" pitchFamily="34" charset="-122"/>
                <a:ea typeface="微软雅黑" panose="020B0503020204020204" pitchFamily="34" charset="-122"/>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b="1" kern="1200">
                <a:solidFill>
                  <a:srgbClr val="002060"/>
                </a:solidFill>
                <a:latin typeface="微软雅黑" panose="020B0503020204020204" pitchFamily="34" charset="-122"/>
                <a:ea typeface="微软雅黑" panose="020B0503020204020204" pitchFamily="34" charset="-122"/>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b="1" kern="1200">
                <a:solidFill>
                  <a:srgbClr val="002060"/>
                </a:solidFill>
                <a:latin typeface="微软雅黑" panose="020B0503020204020204" pitchFamily="34" charset="-122"/>
                <a:ea typeface="微软雅黑" panose="020B0503020204020204" pitchFamily="34" charset="-122"/>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b="1" kern="1200">
                <a:solidFill>
                  <a:srgbClr val="002060"/>
                </a:solidFill>
                <a:latin typeface="微软雅黑" panose="020B0503020204020204" pitchFamily="34" charset="-122"/>
                <a:ea typeface="微软雅黑"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358775">
              <a:lnSpc>
                <a:spcPct val="100000"/>
              </a:lnSpc>
              <a:buNone/>
            </a:pPr>
            <a:r>
              <a:rPr lang="en-US" altLang="zh-CN" sz="1600" dirty="0" smtClean="0"/>
              <a:t>(3)</a:t>
            </a:r>
            <a:r>
              <a:rPr lang="zh-CN" altLang="en-US" sz="1600" dirty="0" smtClean="0"/>
              <a:t>、</a:t>
            </a:r>
            <a:r>
              <a:rPr lang="zh-CN" altLang="zh-CN" sz="1600" dirty="0" smtClean="0"/>
              <a:t>虚拟数据中心</a:t>
            </a:r>
            <a:endParaRPr lang="en-US" altLang="zh-CN" sz="1600" dirty="0" smtClean="0"/>
          </a:p>
          <a:p>
            <a:pPr marL="0" indent="358775">
              <a:lnSpc>
                <a:spcPct val="100000"/>
              </a:lnSpc>
              <a:buNone/>
            </a:pPr>
            <a:r>
              <a:rPr lang="zh-CN" altLang="zh-CN" sz="1600" dirty="0" smtClean="0"/>
              <a:t>虚拟数据中心是对电网生产运行过程各业务应用产生的历史</a:t>
            </a:r>
            <a:r>
              <a:rPr lang="en-US" altLang="zh-CN" sz="1600" dirty="0" smtClean="0"/>
              <a:t>/</a:t>
            </a:r>
            <a:r>
              <a:rPr lang="zh-CN" altLang="zh-CN" sz="1600" dirty="0" smtClean="0"/>
              <a:t>准实时数据、基础台账类数据进行存储、集中、整合、共享和分析的场所，同时提供标准统一的访问方式，为配电网大数据分析应用提供营配融合数据的技术支撑。</a:t>
            </a:r>
            <a:endParaRPr lang="en-US" altLang="zh-CN" sz="1600" dirty="0" smtClean="0"/>
          </a:p>
          <a:p>
            <a:pPr marL="0" indent="358775">
              <a:lnSpc>
                <a:spcPct val="100000"/>
              </a:lnSpc>
              <a:buNone/>
            </a:pPr>
            <a:r>
              <a:rPr lang="zh-CN" altLang="zh-CN" sz="1600" dirty="0" smtClean="0"/>
              <a:t>其中准实时数据主要为</a:t>
            </a:r>
            <a:r>
              <a:rPr lang="en-US" altLang="zh-CN" sz="1600" dirty="0" smtClean="0"/>
              <a:t>10kV</a:t>
            </a:r>
            <a:r>
              <a:rPr lang="zh-CN" altLang="zh-CN" sz="1600" dirty="0" smtClean="0"/>
              <a:t>线路的运行数据，包括电流、功率、故障跳闸；台区的交流失电信号，历史数据则主要为公专变的电流、功率、电量数据；低压用户的电压、电量数据。</a:t>
            </a:r>
            <a:endParaRPr lang="en-US" altLang="zh-CN" sz="1600" dirty="0" smtClean="0"/>
          </a:p>
          <a:p>
            <a:pPr marL="0" indent="358775">
              <a:lnSpc>
                <a:spcPct val="100000"/>
              </a:lnSpc>
              <a:buNone/>
            </a:pPr>
            <a:r>
              <a:rPr lang="zh-CN" altLang="zh-CN" sz="1600" dirty="0" smtClean="0"/>
              <a:t>基础台账类数据主要包括营销业务中的站、线、变、户等数据以及生产业务的各种设备，如变压器、导线、开关的台账数据。</a:t>
            </a:r>
            <a:endParaRPr lang="en-US" altLang="zh-CN" sz="1600" dirty="0" smtClean="0"/>
          </a:p>
          <a:p>
            <a:pPr marL="0" indent="358775">
              <a:lnSpc>
                <a:spcPct val="100000"/>
              </a:lnSpc>
              <a:buNone/>
            </a:pPr>
            <a:r>
              <a:rPr lang="en-US" altLang="zh-CN" sz="1600" dirty="0" smtClean="0"/>
              <a:t>(4)</a:t>
            </a:r>
            <a:r>
              <a:rPr lang="zh-CN" altLang="en-US" sz="1600" dirty="0" smtClean="0"/>
              <a:t>、</a:t>
            </a:r>
            <a:r>
              <a:rPr lang="zh-CN" altLang="zh-CN" sz="1600" dirty="0" smtClean="0"/>
              <a:t>数据存储技术</a:t>
            </a:r>
            <a:endParaRPr lang="en-US" altLang="zh-CN" sz="1600" dirty="0" smtClean="0"/>
          </a:p>
          <a:p>
            <a:pPr marL="0" indent="358775">
              <a:lnSpc>
                <a:spcPct val="100000"/>
              </a:lnSpc>
              <a:buNone/>
            </a:pPr>
            <a:r>
              <a:rPr lang="zh-CN" altLang="zh-CN" sz="1600" dirty="0" smtClean="0"/>
              <a:t>能源互联网将实现分布式能源与大规模能源的协调发展，而其信息存储也将呈现集中式与分布式共存现象。</a:t>
            </a:r>
            <a:endParaRPr lang="en-US" altLang="zh-CN" sz="1600" dirty="0" smtClean="0"/>
          </a:p>
        </p:txBody>
      </p:sp>
    </p:spTree>
    <p:extLst>
      <p:ext uri="{BB962C8B-B14F-4D97-AF65-F5344CB8AC3E}">
        <p14:creationId xmlns:p14="http://schemas.microsoft.com/office/powerpoint/2010/main" val="17905637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solidFill>
                  <a:schemeClr val="accent5">
                    <a:lumMod val="50000"/>
                  </a:schemeClr>
                </a:solidFill>
              </a:rPr>
              <a:t>技术方案初步</a:t>
            </a:r>
          </a:p>
        </p:txBody>
      </p:sp>
      <p:sp>
        <p:nvSpPr>
          <p:cNvPr id="2" name="灯片编号占位符 1"/>
          <p:cNvSpPr>
            <a:spLocks noGrp="1"/>
          </p:cNvSpPr>
          <p:nvPr>
            <p:ph type="sldNum" sz="quarter" idx="12"/>
          </p:nvPr>
        </p:nvSpPr>
        <p:spPr/>
        <p:txBody>
          <a:bodyPr/>
          <a:lstStyle/>
          <a:p>
            <a:fld id="{D0E57813-A12A-40E5-AD8C-CBEC93F924EE}" type="slidenum">
              <a:rPr lang="zh-CN" altLang="en-US" smtClean="0"/>
              <a:t>14</a:t>
            </a:fld>
            <a:endParaRPr lang="zh-CN" altLang="en-US"/>
          </a:p>
        </p:txBody>
      </p:sp>
      <p:sp>
        <p:nvSpPr>
          <p:cNvPr id="13" name="Rectangle 2"/>
          <p:cNvSpPr txBox="1">
            <a:spLocks/>
          </p:cNvSpPr>
          <p:nvPr/>
        </p:nvSpPr>
        <p:spPr>
          <a:xfrm>
            <a:off x="253092" y="1273631"/>
            <a:ext cx="5021037" cy="1045026"/>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b="0" kern="1200">
                <a:solidFill>
                  <a:srgbClr val="002060"/>
                </a:solidFill>
                <a:latin typeface="微软雅黑" panose="020B0503020204020204" pitchFamily="34" charset="-122"/>
                <a:ea typeface="微软雅黑" panose="020B0503020204020204" pitchFamily="34" charset="-122"/>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b="1" kern="1200">
                <a:solidFill>
                  <a:srgbClr val="002060"/>
                </a:solidFill>
                <a:latin typeface="微软雅黑" panose="020B0503020204020204" pitchFamily="34" charset="-122"/>
                <a:ea typeface="微软雅黑" panose="020B0503020204020204" pitchFamily="34" charset="-122"/>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b="1" kern="1200">
                <a:solidFill>
                  <a:srgbClr val="002060"/>
                </a:solidFill>
                <a:latin typeface="微软雅黑" panose="020B0503020204020204" pitchFamily="34" charset="-122"/>
                <a:ea typeface="微软雅黑" panose="020B0503020204020204" pitchFamily="34" charset="-122"/>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b="1" kern="1200">
                <a:solidFill>
                  <a:srgbClr val="002060"/>
                </a:solidFill>
                <a:latin typeface="微软雅黑" panose="020B0503020204020204" pitchFamily="34" charset="-122"/>
                <a:ea typeface="微软雅黑" panose="020B0503020204020204" pitchFamily="34" charset="-122"/>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b="1" kern="1200">
                <a:solidFill>
                  <a:srgbClr val="002060"/>
                </a:solidFill>
                <a:latin typeface="微软雅黑" panose="020B0503020204020204" pitchFamily="34" charset="-122"/>
                <a:ea typeface="微软雅黑"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358775">
              <a:lnSpc>
                <a:spcPct val="100000"/>
              </a:lnSpc>
              <a:buNone/>
            </a:pPr>
            <a:r>
              <a:rPr lang="en-US" altLang="zh-CN" sz="1600" dirty="0" smtClean="0"/>
              <a:t>(5)</a:t>
            </a:r>
            <a:r>
              <a:rPr lang="zh-CN" altLang="en-US" sz="1600" dirty="0"/>
              <a:t>、</a:t>
            </a:r>
            <a:r>
              <a:rPr lang="zh-CN" altLang="zh-CN" sz="1600" dirty="0" smtClean="0"/>
              <a:t>服务</a:t>
            </a:r>
            <a:r>
              <a:rPr lang="zh-CN" altLang="zh-CN" sz="1600" dirty="0"/>
              <a:t>管理</a:t>
            </a:r>
            <a:r>
              <a:rPr lang="zh-CN" altLang="zh-CN" sz="1600" dirty="0" smtClean="0"/>
              <a:t>中心</a:t>
            </a:r>
            <a:r>
              <a:rPr lang="en-US" altLang="zh-CN" sz="1600" dirty="0" smtClean="0"/>
              <a:t>-</a:t>
            </a:r>
            <a:r>
              <a:rPr lang="zh-CN" altLang="zh-CN" sz="1600" dirty="0"/>
              <a:t>服务动态部署</a:t>
            </a:r>
            <a:r>
              <a:rPr lang="zh-CN" altLang="zh-CN" sz="1600" dirty="0" smtClean="0"/>
              <a:t>技术</a:t>
            </a:r>
            <a:endParaRPr lang="en-US" altLang="zh-CN" sz="1600" dirty="0" smtClean="0"/>
          </a:p>
          <a:p>
            <a:pPr marL="0" indent="358775">
              <a:lnSpc>
                <a:spcPct val="100000"/>
              </a:lnSpc>
              <a:buNone/>
            </a:pPr>
            <a:r>
              <a:rPr lang="zh-CN" altLang="zh-CN" sz="1600" dirty="0"/>
              <a:t>在</a:t>
            </a:r>
            <a:r>
              <a:rPr lang="en-US" altLang="zh-CN" sz="1600" dirty="0"/>
              <a:t>B/S</a:t>
            </a:r>
            <a:r>
              <a:rPr lang="zh-CN" altLang="zh-CN" sz="1600" dirty="0"/>
              <a:t>架构的系统中，服务都是部署在服务容器内部，在实际业务系统中服务容器中运行着形形色色的各类服务，为前端界面程序提供各种数据支撑</a:t>
            </a:r>
            <a:r>
              <a:rPr lang="zh-CN" altLang="zh-CN" sz="1600" dirty="0" smtClean="0"/>
              <a:t>。</a:t>
            </a:r>
            <a:endParaRPr lang="en-US" altLang="zh-CN" sz="1600" dirty="0" smtClean="0"/>
          </a:p>
          <a:p>
            <a:pPr marL="0" indent="358775">
              <a:lnSpc>
                <a:spcPct val="100000"/>
              </a:lnSpc>
              <a:buNone/>
            </a:pPr>
            <a:endParaRPr lang="en-US" altLang="zh-CN" sz="1600" kern="100" dirty="0">
              <a:latin typeface="Times New Roman" panose="02020603050405020304" pitchFamily="18" charset="0"/>
              <a:cs typeface="Times New Roman" panose="02020603050405020304" pitchFamily="18" charset="0"/>
            </a:endParaRPr>
          </a:p>
          <a:p>
            <a:pPr marL="0" indent="358775">
              <a:lnSpc>
                <a:spcPct val="100000"/>
              </a:lnSpc>
              <a:buNone/>
            </a:pPr>
            <a:endParaRPr lang="en-US" altLang="zh-CN" sz="1600" kern="100" dirty="0" smtClean="0">
              <a:latin typeface="Times New Roman" panose="02020603050405020304" pitchFamily="18" charset="0"/>
              <a:cs typeface="Times New Roman" panose="02020603050405020304" pitchFamily="18" charset="0"/>
            </a:endParaRPr>
          </a:p>
          <a:p>
            <a:pPr marL="0" indent="358775">
              <a:lnSpc>
                <a:spcPct val="100000"/>
              </a:lnSpc>
              <a:buNone/>
            </a:pPr>
            <a:endParaRPr lang="en-US" altLang="zh-CN" sz="1600" kern="100" dirty="0">
              <a:latin typeface="Times New Roman" panose="02020603050405020304" pitchFamily="18" charset="0"/>
              <a:cs typeface="Times New Roman" panose="02020603050405020304" pitchFamily="18" charset="0"/>
            </a:endParaRPr>
          </a:p>
          <a:p>
            <a:pPr marL="0" indent="358775">
              <a:lnSpc>
                <a:spcPct val="100000"/>
              </a:lnSpc>
              <a:buNone/>
            </a:pPr>
            <a:endParaRPr lang="en-US" altLang="zh-CN" sz="1600" kern="100" dirty="0" smtClean="0">
              <a:latin typeface="Times New Roman" panose="02020603050405020304" pitchFamily="18" charset="0"/>
              <a:cs typeface="Times New Roman" panose="02020603050405020304" pitchFamily="18" charset="0"/>
            </a:endParaRPr>
          </a:p>
          <a:p>
            <a:pPr marL="0" indent="358775">
              <a:lnSpc>
                <a:spcPct val="100000"/>
              </a:lnSpc>
              <a:buNone/>
            </a:pPr>
            <a:r>
              <a:rPr lang="en-US" altLang="zh-CN" sz="1600" dirty="0" smtClean="0"/>
              <a:t>(6)</a:t>
            </a:r>
            <a:r>
              <a:rPr lang="zh-CN" altLang="en-US" sz="1600" dirty="0"/>
              <a:t>、</a:t>
            </a:r>
            <a:r>
              <a:rPr lang="zh-CN" altLang="zh-CN" sz="1600" dirty="0"/>
              <a:t>服务管理</a:t>
            </a:r>
            <a:r>
              <a:rPr lang="zh-CN" altLang="zh-CN" sz="1600" dirty="0" smtClean="0"/>
              <a:t>中心</a:t>
            </a:r>
            <a:r>
              <a:rPr lang="zh-CN" altLang="zh-CN" sz="1600" dirty="0"/>
              <a:t>服务分布式负载均衡</a:t>
            </a:r>
            <a:r>
              <a:rPr lang="zh-CN" altLang="zh-CN" sz="1600" dirty="0" smtClean="0"/>
              <a:t>技术</a:t>
            </a:r>
            <a:endParaRPr lang="en-US" altLang="zh-CN" sz="1600" dirty="0" smtClean="0"/>
          </a:p>
          <a:p>
            <a:pPr marL="0" indent="358775">
              <a:lnSpc>
                <a:spcPct val="100000"/>
              </a:lnSpc>
              <a:buNone/>
            </a:pPr>
            <a:r>
              <a:rPr lang="zh-CN" altLang="zh-CN" sz="1600" dirty="0"/>
              <a:t>服务分布式负载均衡技术是在一个相同服务可以同时分别部署在多台计算机上，当其中一个服务接到任务时，此服务可以将任务分解为若干个子任务交给其他服务</a:t>
            </a:r>
            <a:r>
              <a:rPr lang="zh-CN" altLang="zh-CN" sz="1600" dirty="0" smtClean="0"/>
              <a:t>。</a:t>
            </a:r>
            <a:endParaRPr lang="en-US" altLang="zh-CN" sz="1600" dirty="0" smtClean="0"/>
          </a:p>
          <a:p>
            <a:pPr marL="0" indent="358775">
              <a:lnSpc>
                <a:spcPct val="100000"/>
              </a:lnSpc>
              <a:buNone/>
            </a:pPr>
            <a:r>
              <a:rPr lang="en-US" altLang="zh-CN" sz="1600" dirty="0"/>
              <a:t>1</a:t>
            </a:r>
            <a:r>
              <a:rPr lang="zh-CN" altLang="zh-CN" sz="1600" dirty="0"/>
              <a:t>、服务自发现</a:t>
            </a:r>
            <a:r>
              <a:rPr lang="zh-CN" altLang="zh-CN" sz="1600" dirty="0" smtClean="0"/>
              <a:t>能力</a:t>
            </a:r>
            <a:endParaRPr lang="en-US" altLang="zh-CN" sz="1600" dirty="0" smtClean="0"/>
          </a:p>
          <a:p>
            <a:pPr marL="0" indent="358775">
              <a:lnSpc>
                <a:spcPct val="100000"/>
              </a:lnSpc>
              <a:buNone/>
            </a:pPr>
            <a:r>
              <a:rPr lang="en-US" altLang="zh-CN" sz="1600" dirty="0"/>
              <a:t>2</a:t>
            </a:r>
            <a:r>
              <a:rPr lang="zh-CN" altLang="zh-CN" sz="1600" dirty="0"/>
              <a:t>、任务分解能力</a:t>
            </a:r>
            <a:endParaRPr lang="en-US" altLang="zh-CN" sz="1600" dirty="0"/>
          </a:p>
          <a:p>
            <a:pPr marL="0" indent="358775">
              <a:lnSpc>
                <a:spcPct val="100000"/>
              </a:lnSpc>
              <a:buNone/>
            </a:pPr>
            <a:endParaRPr lang="en-US" altLang="zh-CN" sz="1600" kern="100" dirty="0" smtClean="0">
              <a:latin typeface="Times New Roman" panose="02020603050405020304" pitchFamily="18" charset="0"/>
              <a:cs typeface="Times New Roman" panose="02020603050405020304" pitchFamily="18" charset="0"/>
            </a:endParaRPr>
          </a:p>
        </p:txBody>
      </p:sp>
      <p:pic>
        <p:nvPicPr>
          <p:cNvPr id="7171" name="图片 3" descr="图片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85794" y="1273631"/>
            <a:ext cx="2638425" cy="256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022015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622107" y="1342573"/>
            <a:ext cx="7893243" cy="4521199"/>
          </a:xfrm>
        </p:spPr>
        <p:txBody>
          <a:bodyPr>
            <a:normAutofit/>
          </a:bodyPr>
          <a:lstStyle/>
          <a:p>
            <a:pPr marL="261938" indent="-261938">
              <a:lnSpc>
                <a:spcPct val="160000"/>
              </a:lnSpc>
              <a:buFont typeface="Wingdings" panose="05000000000000000000" pitchFamily="2" charset="2"/>
              <a:buChar char="n"/>
            </a:pPr>
            <a:endParaRPr lang="en-US" altLang="zh-CN" sz="2000" dirty="0" smtClean="0"/>
          </a:p>
        </p:txBody>
      </p:sp>
      <p:sp>
        <p:nvSpPr>
          <p:cNvPr id="4" name="标题 3"/>
          <p:cNvSpPr>
            <a:spLocks noGrp="1"/>
          </p:cNvSpPr>
          <p:nvPr>
            <p:ph type="title"/>
          </p:nvPr>
        </p:nvSpPr>
        <p:spPr/>
        <p:txBody>
          <a:bodyPr/>
          <a:lstStyle/>
          <a:p>
            <a:r>
              <a:rPr lang="zh-CN" altLang="en-US" dirty="0">
                <a:solidFill>
                  <a:schemeClr val="accent5">
                    <a:lumMod val="50000"/>
                  </a:schemeClr>
                </a:solidFill>
              </a:rPr>
              <a:t>调研内容</a:t>
            </a:r>
          </a:p>
        </p:txBody>
      </p:sp>
      <p:sp>
        <p:nvSpPr>
          <p:cNvPr id="2" name="灯片编号占位符 1"/>
          <p:cNvSpPr>
            <a:spLocks noGrp="1"/>
          </p:cNvSpPr>
          <p:nvPr>
            <p:ph type="sldNum" sz="quarter" idx="12"/>
          </p:nvPr>
        </p:nvSpPr>
        <p:spPr/>
        <p:txBody>
          <a:bodyPr/>
          <a:lstStyle/>
          <a:p>
            <a:fld id="{D0E57813-A12A-40E5-AD8C-CBEC93F924EE}" type="slidenum">
              <a:rPr lang="zh-CN" altLang="en-US" smtClean="0"/>
              <a:t>15</a:t>
            </a:fld>
            <a:endParaRPr lang="zh-CN" altLang="en-US"/>
          </a:p>
        </p:txBody>
      </p:sp>
    </p:spTree>
    <p:extLst>
      <p:ext uri="{BB962C8B-B14F-4D97-AF65-F5344CB8AC3E}">
        <p14:creationId xmlns:p14="http://schemas.microsoft.com/office/powerpoint/2010/main" val="40004618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idx="4294967295"/>
          </p:nvPr>
        </p:nvSpPr>
        <p:spPr>
          <a:xfrm>
            <a:off x="3676650" y="2955923"/>
            <a:ext cx="4987814" cy="1248907"/>
          </a:xfrm>
        </p:spPr>
        <p:txBody>
          <a:bodyPr>
            <a:normAutofit/>
          </a:bodyPr>
          <a:lstStyle/>
          <a:p>
            <a:pPr algn="ctr"/>
            <a:r>
              <a:rPr lang="zh-CN" altLang="en-US" sz="4000" b="1" dirty="0" smtClean="0">
                <a:solidFill>
                  <a:srgbClr val="002060"/>
                </a:solidFill>
                <a:effectLst/>
              </a:rPr>
              <a:t>谢谢！</a:t>
            </a:r>
            <a:endParaRPr lang="zh-CN" altLang="en-US" sz="4000" b="1" dirty="0">
              <a:solidFill>
                <a:srgbClr val="002060"/>
              </a:solidFill>
              <a:effectLst/>
            </a:endParaRPr>
          </a:p>
        </p:txBody>
      </p:sp>
      <p:sp>
        <p:nvSpPr>
          <p:cNvPr id="2" name="灯片编号占位符 1"/>
          <p:cNvSpPr>
            <a:spLocks noGrp="1"/>
          </p:cNvSpPr>
          <p:nvPr>
            <p:ph type="sldNum" sz="quarter" idx="12"/>
          </p:nvPr>
        </p:nvSpPr>
        <p:spPr/>
        <p:txBody>
          <a:bodyPr/>
          <a:lstStyle/>
          <a:p>
            <a:fld id="{D0E57813-A12A-40E5-AD8C-CBEC93F924EE}" type="slidenum">
              <a:rPr lang="zh-CN" altLang="en-US" smtClean="0"/>
              <a:t>16</a:t>
            </a:fld>
            <a:endParaRPr lang="zh-CN" altLang="en-US"/>
          </a:p>
        </p:txBody>
      </p:sp>
    </p:spTree>
    <p:extLst>
      <p:ext uri="{BB962C8B-B14F-4D97-AF65-F5344CB8AC3E}">
        <p14:creationId xmlns:p14="http://schemas.microsoft.com/office/powerpoint/2010/main" val="8120657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2090934" y="206604"/>
            <a:ext cx="4983321" cy="848858"/>
          </a:xfrm>
        </p:spPr>
        <p:txBody>
          <a:bodyPr/>
          <a:lstStyle/>
          <a:p>
            <a:pPr algn="ctr"/>
            <a:r>
              <a:rPr lang="zh-CN" altLang="en-US" dirty="0" smtClean="0"/>
              <a:t>述职内容</a:t>
            </a:r>
            <a:endParaRPr lang="zh-CN" altLang="en-US" dirty="0"/>
          </a:p>
        </p:txBody>
      </p:sp>
      <p:grpSp>
        <p:nvGrpSpPr>
          <p:cNvPr id="4" name="组合 3"/>
          <p:cNvGrpSpPr/>
          <p:nvPr/>
        </p:nvGrpSpPr>
        <p:grpSpPr>
          <a:xfrm>
            <a:off x="2424141" y="2044181"/>
            <a:ext cx="3931705" cy="613609"/>
            <a:chOff x="1878280" y="1916566"/>
            <a:chExt cx="5646048" cy="881161"/>
          </a:xfrm>
        </p:grpSpPr>
        <p:grpSp>
          <p:nvGrpSpPr>
            <p:cNvPr id="5" name="组合 4"/>
            <p:cNvGrpSpPr/>
            <p:nvPr/>
          </p:nvGrpSpPr>
          <p:grpSpPr>
            <a:xfrm>
              <a:off x="1878280" y="2046368"/>
              <a:ext cx="5646048" cy="751359"/>
              <a:chOff x="1878280" y="2046368"/>
              <a:chExt cx="5646048" cy="751359"/>
            </a:xfrm>
          </p:grpSpPr>
          <p:grpSp>
            <p:nvGrpSpPr>
              <p:cNvPr id="7" name="组合 6"/>
              <p:cNvGrpSpPr/>
              <p:nvPr/>
            </p:nvGrpSpPr>
            <p:grpSpPr>
              <a:xfrm>
                <a:off x="1878280" y="2046368"/>
                <a:ext cx="785151" cy="751359"/>
                <a:chOff x="1878280" y="2363428"/>
                <a:chExt cx="785151" cy="751359"/>
              </a:xfrm>
            </p:grpSpPr>
            <p:grpSp>
              <p:nvGrpSpPr>
                <p:cNvPr id="9" name="组合 8"/>
                <p:cNvGrpSpPr/>
                <p:nvPr/>
              </p:nvGrpSpPr>
              <p:grpSpPr>
                <a:xfrm>
                  <a:off x="1944941" y="2471540"/>
                  <a:ext cx="718490" cy="501590"/>
                  <a:chOff x="3306853" y="2577458"/>
                  <a:chExt cx="718490" cy="501590"/>
                </a:xfrm>
              </p:grpSpPr>
              <p:sp>
                <p:nvSpPr>
                  <p:cNvPr id="11" name="矩形 4"/>
                  <p:cNvSpPr/>
                  <p:nvPr/>
                </p:nvSpPr>
                <p:spPr>
                  <a:xfrm rot="2700000">
                    <a:off x="3523754" y="2577458"/>
                    <a:ext cx="501589" cy="501589"/>
                  </a:xfrm>
                  <a:custGeom>
                    <a:avLst/>
                    <a:gdLst/>
                    <a:ahLst/>
                    <a:cxnLst/>
                    <a:rect l="l" t="t" r="r" b="b"/>
                    <a:pathLst>
                      <a:path w="501589" h="501589">
                        <a:moveTo>
                          <a:pt x="0" y="0"/>
                        </a:moveTo>
                        <a:lnTo>
                          <a:pt x="501589" y="0"/>
                        </a:lnTo>
                        <a:lnTo>
                          <a:pt x="501589" y="501589"/>
                        </a:lnTo>
                        <a:lnTo>
                          <a:pt x="399755" y="501589"/>
                        </a:lnTo>
                        <a:lnTo>
                          <a:pt x="399755" y="101834"/>
                        </a:lnTo>
                        <a:lnTo>
                          <a:pt x="0" y="101834"/>
                        </a:lnTo>
                        <a:close/>
                      </a:path>
                    </a:pathLst>
                  </a:cu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rot="2700000">
                    <a:off x="3306853" y="2577459"/>
                    <a:ext cx="501589" cy="50158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0" name="TextBox 7"/>
                <p:cNvSpPr txBox="1"/>
                <p:nvPr/>
              </p:nvSpPr>
              <p:spPr>
                <a:xfrm>
                  <a:off x="1878280" y="2363428"/>
                  <a:ext cx="608179" cy="751359"/>
                </a:xfrm>
                <a:prstGeom prst="rect">
                  <a:avLst/>
                </a:prstGeom>
                <a:noFill/>
                <a:ln>
                  <a:noFill/>
                </a:ln>
              </p:spPr>
              <p:txBody>
                <a:bodyPr wrap="none" rtlCol="0">
                  <a:spAutoFit/>
                </a:bodyPr>
                <a:lstStyle/>
                <a:p>
                  <a:pPr algn="ctr"/>
                  <a:r>
                    <a:rPr lang="en-US" altLang="zh-CN" sz="2800" dirty="0" smtClean="0">
                      <a:solidFill>
                        <a:schemeClr val="bg1"/>
                      </a:solidFill>
                      <a:latin typeface="Arial Black" pitchFamily="34" charset="0"/>
                    </a:rPr>
                    <a:t>1</a:t>
                  </a:r>
                  <a:endParaRPr lang="zh-CN" altLang="en-US" sz="2800" dirty="0">
                    <a:solidFill>
                      <a:schemeClr val="bg1"/>
                    </a:solidFill>
                    <a:latin typeface="Arial Black" pitchFamily="34" charset="0"/>
                  </a:endParaRPr>
                </a:p>
              </p:txBody>
            </p:sp>
          </p:grpSp>
          <p:sp>
            <p:nvSpPr>
              <p:cNvPr id="8" name="矩形 7"/>
              <p:cNvSpPr/>
              <p:nvPr/>
            </p:nvSpPr>
            <p:spPr>
              <a:xfrm>
                <a:off x="2411760" y="2716159"/>
                <a:ext cx="5112568" cy="45719"/>
              </a:xfrm>
              <a:prstGeom prst="rect">
                <a:avLst/>
              </a:pr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68043"/>
                  </a:solidFill>
                </a:endParaRPr>
              </a:p>
            </p:txBody>
          </p:sp>
        </p:grpSp>
        <p:sp>
          <p:nvSpPr>
            <p:cNvPr id="6" name="TextBox 26"/>
            <p:cNvSpPr txBox="1"/>
            <p:nvPr/>
          </p:nvSpPr>
          <p:spPr>
            <a:xfrm>
              <a:off x="2910942" y="1916566"/>
              <a:ext cx="4585452" cy="839755"/>
            </a:xfrm>
            <a:prstGeom prst="rect">
              <a:avLst/>
            </a:prstGeom>
            <a:noFill/>
            <a:ln>
              <a:noFill/>
            </a:ln>
          </p:spPr>
          <p:txBody>
            <a:bodyPr wrap="square" rtlCol="0">
              <a:spAutoFit/>
            </a:bodyPr>
            <a:lstStyle/>
            <a:p>
              <a:r>
                <a:rPr lang="zh-CN" altLang="en-US" sz="3200" b="1" dirty="0" smtClean="0">
                  <a:solidFill>
                    <a:schemeClr val="accent5">
                      <a:lumMod val="50000"/>
                    </a:schemeClr>
                  </a:solidFill>
                  <a:latin typeface="华文中宋" panose="02010600040101010101" pitchFamily="2" charset="-122"/>
                  <a:ea typeface="华文中宋" panose="02010600040101010101" pitchFamily="2" charset="-122"/>
                </a:rPr>
                <a:t>主要工作介绍</a:t>
              </a:r>
              <a:endParaRPr lang="zh-CN" altLang="en-US" sz="3200" b="1" dirty="0">
                <a:solidFill>
                  <a:schemeClr val="accent5">
                    <a:lumMod val="50000"/>
                  </a:schemeClr>
                </a:solidFill>
                <a:latin typeface="华文中宋" panose="02010600040101010101" pitchFamily="2" charset="-122"/>
                <a:ea typeface="华文中宋" panose="02010600040101010101" pitchFamily="2" charset="-122"/>
              </a:endParaRPr>
            </a:p>
          </p:txBody>
        </p:sp>
      </p:grpSp>
      <p:grpSp>
        <p:nvGrpSpPr>
          <p:cNvPr id="13" name="组合 12"/>
          <p:cNvGrpSpPr/>
          <p:nvPr/>
        </p:nvGrpSpPr>
        <p:grpSpPr>
          <a:xfrm>
            <a:off x="2424141" y="3499736"/>
            <a:ext cx="3940548" cy="607502"/>
            <a:chOff x="1878281" y="1927638"/>
            <a:chExt cx="5658745" cy="872391"/>
          </a:xfrm>
        </p:grpSpPr>
        <p:grpSp>
          <p:nvGrpSpPr>
            <p:cNvPr id="14" name="组合 13"/>
            <p:cNvGrpSpPr/>
            <p:nvPr/>
          </p:nvGrpSpPr>
          <p:grpSpPr>
            <a:xfrm>
              <a:off x="1878281" y="2048670"/>
              <a:ext cx="5646047" cy="751359"/>
              <a:chOff x="1878281" y="2048670"/>
              <a:chExt cx="5646047" cy="751359"/>
            </a:xfrm>
          </p:grpSpPr>
          <p:grpSp>
            <p:nvGrpSpPr>
              <p:cNvPr id="16" name="组合 15"/>
              <p:cNvGrpSpPr/>
              <p:nvPr/>
            </p:nvGrpSpPr>
            <p:grpSpPr>
              <a:xfrm>
                <a:off x="1878281" y="2048670"/>
                <a:ext cx="785150" cy="751359"/>
                <a:chOff x="1878281" y="2365730"/>
                <a:chExt cx="785150" cy="751359"/>
              </a:xfrm>
            </p:grpSpPr>
            <p:grpSp>
              <p:nvGrpSpPr>
                <p:cNvPr id="18" name="组合 17"/>
                <p:cNvGrpSpPr/>
                <p:nvPr/>
              </p:nvGrpSpPr>
              <p:grpSpPr>
                <a:xfrm>
                  <a:off x="1944941" y="2471540"/>
                  <a:ext cx="718490" cy="501590"/>
                  <a:chOff x="3306853" y="2577458"/>
                  <a:chExt cx="718490" cy="501590"/>
                </a:xfrm>
              </p:grpSpPr>
              <p:sp>
                <p:nvSpPr>
                  <p:cNvPr id="20" name="矩形 4"/>
                  <p:cNvSpPr/>
                  <p:nvPr/>
                </p:nvSpPr>
                <p:spPr>
                  <a:xfrm rot="2700000">
                    <a:off x="3523754" y="2577458"/>
                    <a:ext cx="501589" cy="501589"/>
                  </a:xfrm>
                  <a:custGeom>
                    <a:avLst/>
                    <a:gdLst/>
                    <a:ahLst/>
                    <a:cxnLst/>
                    <a:rect l="l" t="t" r="r" b="b"/>
                    <a:pathLst>
                      <a:path w="501589" h="501589">
                        <a:moveTo>
                          <a:pt x="0" y="0"/>
                        </a:moveTo>
                        <a:lnTo>
                          <a:pt x="501589" y="0"/>
                        </a:lnTo>
                        <a:lnTo>
                          <a:pt x="501589" y="501589"/>
                        </a:lnTo>
                        <a:lnTo>
                          <a:pt x="399755" y="501589"/>
                        </a:lnTo>
                        <a:lnTo>
                          <a:pt x="399755" y="101834"/>
                        </a:lnTo>
                        <a:lnTo>
                          <a:pt x="0" y="101834"/>
                        </a:lnTo>
                        <a:close/>
                      </a:path>
                    </a:pathLst>
                  </a:cu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rot="2700000">
                    <a:off x="3306853" y="2577459"/>
                    <a:ext cx="501589" cy="50158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9" name="TextBox 34"/>
                <p:cNvSpPr txBox="1"/>
                <p:nvPr/>
              </p:nvSpPr>
              <p:spPr>
                <a:xfrm>
                  <a:off x="1878281" y="2365730"/>
                  <a:ext cx="608179" cy="751359"/>
                </a:xfrm>
                <a:prstGeom prst="rect">
                  <a:avLst/>
                </a:prstGeom>
                <a:noFill/>
                <a:ln>
                  <a:noFill/>
                </a:ln>
              </p:spPr>
              <p:txBody>
                <a:bodyPr wrap="none" rtlCol="0">
                  <a:spAutoFit/>
                </a:bodyPr>
                <a:lstStyle/>
                <a:p>
                  <a:pPr algn="ctr"/>
                  <a:r>
                    <a:rPr lang="en-US" altLang="zh-CN" sz="2800" dirty="0" smtClean="0">
                      <a:solidFill>
                        <a:schemeClr val="bg1"/>
                      </a:solidFill>
                      <a:latin typeface="Arial Black" pitchFamily="34" charset="0"/>
                    </a:rPr>
                    <a:t>3</a:t>
                  </a:r>
                  <a:endParaRPr lang="zh-CN" altLang="en-US" sz="2800" dirty="0">
                    <a:solidFill>
                      <a:schemeClr val="bg1"/>
                    </a:solidFill>
                    <a:latin typeface="Arial Black" pitchFamily="34" charset="0"/>
                  </a:endParaRPr>
                </a:p>
              </p:txBody>
            </p:sp>
          </p:grpSp>
          <p:sp>
            <p:nvSpPr>
              <p:cNvPr id="17" name="矩形 16"/>
              <p:cNvSpPr/>
              <p:nvPr/>
            </p:nvSpPr>
            <p:spPr>
              <a:xfrm>
                <a:off x="2411760" y="2716159"/>
                <a:ext cx="5112568" cy="45719"/>
              </a:xfrm>
              <a:prstGeom prst="rect">
                <a:avLst/>
              </a:pr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TextBox 30"/>
            <p:cNvSpPr txBox="1"/>
            <p:nvPr/>
          </p:nvSpPr>
          <p:spPr>
            <a:xfrm>
              <a:off x="2891127" y="1927638"/>
              <a:ext cx="4645899" cy="839754"/>
            </a:xfrm>
            <a:prstGeom prst="rect">
              <a:avLst/>
            </a:prstGeom>
            <a:noFill/>
            <a:ln>
              <a:noFill/>
            </a:ln>
          </p:spPr>
          <p:txBody>
            <a:bodyPr wrap="square" rtlCol="0">
              <a:spAutoFit/>
            </a:bodyPr>
            <a:lstStyle/>
            <a:p>
              <a:r>
                <a:rPr lang="zh-CN" altLang="en-US" sz="3200" b="1" dirty="0" smtClean="0">
                  <a:solidFill>
                    <a:schemeClr val="accent5">
                      <a:lumMod val="50000"/>
                    </a:schemeClr>
                  </a:solidFill>
                  <a:latin typeface="华文中宋" panose="02010600040101010101" pitchFamily="2" charset="-122"/>
                  <a:ea typeface="华文中宋" panose="02010600040101010101" pitchFamily="2" charset="-122"/>
                </a:rPr>
                <a:t>成长与改进</a:t>
              </a:r>
              <a:endParaRPr lang="zh-CN" altLang="en-US" sz="3200" b="1" dirty="0">
                <a:solidFill>
                  <a:schemeClr val="accent5">
                    <a:lumMod val="50000"/>
                  </a:schemeClr>
                </a:solidFill>
                <a:latin typeface="华文中宋" panose="02010600040101010101" pitchFamily="2" charset="-122"/>
                <a:ea typeface="华文中宋" panose="02010600040101010101" pitchFamily="2" charset="-122"/>
              </a:endParaRPr>
            </a:p>
          </p:txBody>
        </p:sp>
      </p:grpSp>
      <p:grpSp>
        <p:nvGrpSpPr>
          <p:cNvPr id="22" name="组合 21"/>
          <p:cNvGrpSpPr/>
          <p:nvPr/>
        </p:nvGrpSpPr>
        <p:grpSpPr>
          <a:xfrm>
            <a:off x="2424141" y="2781446"/>
            <a:ext cx="3912253" cy="588588"/>
            <a:chOff x="1906214" y="1926267"/>
            <a:chExt cx="5618114" cy="845229"/>
          </a:xfrm>
        </p:grpSpPr>
        <p:grpSp>
          <p:nvGrpSpPr>
            <p:cNvPr id="23" name="组合 22"/>
            <p:cNvGrpSpPr/>
            <p:nvPr/>
          </p:nvGrpSpPr>
          <p:grpSpPr>
            <a:xfrm>
              <a:off x="1906214" y="2020137"/>
              <a:ext cx="5618114" cy="751359"/>
              <a:chOff x="1906214" y="2020137"/>
              <a:chExt cx="5618114" cy="751359"/>
            </a:xfrm>
          </p:grpSpPr>
          <p:grpSp>
            <p:nvGrpSpPr>
              <p:cNvPr id="25" name="组合 24"/>
              <p:cNvGrpSpPr/>
              <p:nvPr/>
            </p:nvGrpSpPr>
            <p:grpSpPr>
              <a:xfrm>
                <a:off x="1906214" y="2020137"/>
                <a:ext cx="757217" cy="751359"/>
                <a:chOff x="1906214" y="2337197"/>
                <a:chExt cx="757217" cy="751359"/>
              </a:xfrm>
            </p:grpSpPr>
            <p:grpSp>
              <p:nvGrpSpPr>
                <p:cNvPr id="27" name="组合 26"/>
                <p:cNvGrpSpPr/>
                <p:nvPr/>
              </p:nvGrpSpPr>
              <p:grpSpPr>
                <a:xfrm>
                  <a:off x="1944941" y="2471540"/>
                  <a:ext cx="718490" cy="501590"/>
                  <a:chOff x="3306853" y="2577458"/>
                  <a:chExt cx="718490" cy="501590"/>
                </a:xfrm>
              </p:grpSpPr>
              <p:sp>
                <p:nvSpPr>
                  <p:cNvPr id="29" name="矩形 4"/>
                  <p:cNvSpPr/>
                  <p:nvPr/>
                </p:nvSpPr>
                <p:spPr>
                  <a:xfrm rot="2700000">
                    <a:off x="3523754" y="2577458"/>
                    <a:ext cx="501589" cy="501589"/>
                  </a:xfrm>
                  <a:custGeom>
                    <a:avLst/>
                    <a:gdLst/>
                    <a:ahLst/>
                    <a:cxnLst/>
                    <a:rect l="l" t="t" r="r" b="b"/>
                    <a:pathLst>
                      <a:path w="501589" h="501589">
                        <a:moveTo>
                          <a:pt x="0" y="0"/>
                        </a:moveTo>
                        <a:lnTo>
                          <a:pt x="501589" y="0"/>
                        </a:lnTo>
                        <a:lnTo>
                          <a:pt x="501589" y="501589"/>
                        </a:lnTo>
                        <a:lnTo>
                          <a:pt x="399755" y="501589"/>
                        </a:lnTo>
                        <a:lnTo>
                          <a:pt x="399755" y="101834"/>
                        </a:lnTo>
                        <a:lnTo>
                          <a:pt x="0" y="101834"/>
                        </a:lnTo>
                        <a:close/>
                      </a:path>
                    </a:pathLst>
                  </a:cu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rot="2700000">
                    <a:off x="3306853" y="2577459"/>
                    <a:ext cx="501589" cy="50158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8" name="TextBox 43"/>
                <p:cNvSpPr txBox="1"/>
                <p:nvPr/>
              </p:nvSpPr>
              <p:spPr>
                <a:xfrm>
                  <a:off x="1906214" y="2337197"/>
                  <a:ext cx="608179" cy="751359"/>
                </a:xfrm>
                <a:prstGeom prst="rect">
                  <a:avLst/>
                </a:prstGeom>
                <a:noFill/>
                <a:ln>
                  <a:noFill/>
                </a:ln>
              </p:spPr>
              <p:txBody>
                <a:bodyPr wrap="none" rtlCol="0">
                  <a:spAutoFit/>
                </a:bodyPr>
                <a:lstStyle/>
                <a:p>
                  <a:pPr algn="ctr"/>
                  <a:r>
                    <a:rPr lang="en-US" altLang="zh-CN" sz="2800" dirty="0" smtClean="0">
                      <a:solidFill>
                        <a:schemeClr val="bg1"/>
                      </a:solidFill>
                      <a:latin typeface="Arial Black" pitchFamily="34" charset="0"/>
                    </a:rPr>
                    <a:t>2</a:t>
                  </a:r>
                  <a:endParaRPr lang="zh-CN" altLang="en-US" sz="2800" dirty="0">
                    <a:solidFill>
                      <a:schemeClr val="bg1"/>
                    </a:solidFill>
                    <a:latin typeface="Arial Black" pitchFamily="34" charset="0"/>
                  </a:endParaRPr>
                </a:p>
              </p:txBody>
            </p:sp>
          </p:grpSp>
          <p:sp>
            <p:nvSpPr>
              <p:cNvPr id="26" name="矩形 25"/>
              <p:cNvSpPr/>
              <p:nvPr/>
            </p:nvSpPr>
            <p:spPr>
              <a:xfrm>
                <a:off x="2411760" y="2716159"/>
                <a:ext cx="5112568" cy="45719"/>
              </a:xfrm>
              <a:prstGeom prst="rect">
                <a:avLst/>
              </a:prstGeom>
              <a:solidFill>
                <a:srgbClr val="1F4E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TextBox 39"/>
            <p:cNvSpPr txBox="1"/>
            <p:nvPr/>
          </p:nvSpPr>
          <p:spPr>
            <a:xfrm>
              <a:off x="2919059" y="1926267"/>
              <a:ext cx="4605269" cy="839753"/>
            </a:xfrm>
            <a:prstGeom prst="rect">
              <a:avLst/>
            </a:prstGeom>
            <a:noFill/>
            <a:ln>
              <a:noFill/>
            </a:ln>
          </p:spPr>
          <p:txBody>
            <a:bodyPr wrap="square" rtlCol="0">
              <a:spAutoFit/>
            </a:bodyPr>
            <a:lstStyle/>
            <a:p>
              <a:r>
                <a:rPr lang="zh-CN" altLang="en-US" sz="3200" b="1" dirty="0" smtClean="0">
                  <a:solidFill>
                    <a:schemeClr val="accent5">
                      <a:lumMod val="50000"/>
                    </a:schemeClr>
                  </a:solidFill>
                  <a:latin typeface="华文中宋" panose="02010600040101010101" pitchFamily="2" charset="-122"/>
                  <a:ea typeface="华文中宋" panose="02010600040101010101" pitchFamily="2" charset="-122"/>
                </a:rPr>
                <a:t>工作感悟</a:t>
              </a:r>
              <a:endParaRPr lang="zh-CN" altLang="en-US" sz="3200" b="1" dirty="0">
                <a:solidFill>
                  <a:schemeClr val="accent5">
                    <a:lumMod val="50000"/>
                  </a:schemeClr>
                </a:solidFill>
                <a:latin typeface="华文中宋" panose="02010600040101010101" pitchFamily="2" charset="-122"/>
                <a:ea typeface="华文中宋" panose="02010600040101010101" pitchFamily="2" charset="-122"/>
              </a:endParaRPr>
            </a:p>
          </p:txBody>
        </p:sp>
      </p:grpSp>
      <p:sp>
        <p:nvSpPr>
          <p:cNvPr id="2" name="灯片编号占位符 1"/>
          <p:cNvSpPr>
            <a:spLocks noGrp="1"/>
          </p:cNvSpPr>
          <p:nvPr>
            <p:ph type="sldNum" sz="quarter" idx="12"/>
          </p:nvPr>
        </p:nvSpPr>
        <p:spPr/>
        <p:txBody>
          <a:bodyPr/>
          <a:lstStyle/>
          <a:p>
            <a:fld id="{D0E57813-A12A-40E5-AD8C-CBEC93F924EE}" type="slidenum">
              <a:rPr lang="zh-CN" altLang="en-US" smtClean="0"/>
              <a:t>2</a:t>
            </a:fld>
            <a:endParaRPr lang="zh-CN" altLang="en-US"/>
          </a:p>
        </p:txBody>
      </p:sp>
    </p:spTree>
    <p:extLst>
      <p:ext uri="{BB962C8B-B14F-4D97-AF65-F5344CB8AC3E}">
        <p14:creationId xmlns:p14="http://schemas.microsoft.com/office/powerpoint/2010/main" val="794350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p>
            <a:r>
              <a:rPr lang="zh-CN" altLang="zh-CN" dirty="0"/>
              <a:t>项目概况</a:t>
            </a:r>
            <a:endParaRPr lang="zh-CN" dirty="0"/>
          </a:p>
        </p:txBody>
      </p:sp>
      <p:sp>
        <p:nvSpPr>
          <p:cNvPr id="3" name="Rectangle 2"/>
          <p:cNvSpPr>
            <a:spLocks noGrp="1"/>
          </p:cNvSpPr>
          <p:nvPr>
            <p:ph idx="1"/>
          </p:nvPr>
        </p:nvSpPr>
        <p:spPr/>
        <p:txBody>
          <a:bodyPr/>
          <a:lstStyle/>
          <a:p>
            <a:r>
              <a:rPr lang="zh-CN" altLang="zh-CN" dirty="0"/>
              <a:t>四川省能源投资集团有限责任公司是由四川省人民政府批准组建的</a:t>
            </a:r>
            <a:r>
              <a:rPr lang="zh-CN" altLang="zh-CN" dirty="0" smtClean="0"/>
              <a:t>省级产业性投资公司</a:t>
            </a:r>
            <a:endParaRPr lang="en-US" altLang="zh-CN" dirty="0" smtClean="0"/>
          </a:p>
          <a:p>
            <a:r>
              <a:rPr lang="zh-CN" altLang="zh-CN" dirty="0" smtClean="0"/>
              <a:t>项目</a:t>
            </a:r>
            <a:r>
              <a:rPr lang="zh-CN" altLang="zh-CN" dirty="0"/>
              <a:t>投产</a:t>
            </a:r>
            <a:r>
              <a:rPr lang="zh-CN" altLang="zh-CN" dirty="0" smtClean="0"/>
              <a:t>运行</a:t>
            </a:r>
            <a:r>
              <a:rPr lang="zh-CN" altLang="zh-CN" dirty="0"/>
              <a:t>项目</a:t>
            </a:r>
            <a:r>
              <a:rPr lang="zh-CN" altLang="en-US" dirty="0" smtClean="0"/>
              <a:t>：</a:t>
            </a:r>
            <a:r>
              <a:rPr lang="zh-CN" altLang="zh-CN" dirty="0" smtClean="0">
                <a:solidFill>
                  <a:srgbClr val="FF0000"/>
                </a:solidFill>
              </a:rPr>
              <a:t>四川</a:t>
            </a:r>
            <a:r>
              <a:rPr lang="zh-CN" altLang="zh-CN" dirty="0">
                <a:solidFill>
                  <a:srgbClr val="FF0000"/>
                </a:solidFill>
              </a:rPr>
              <a:t>能投新都华润雪花啤酒分布式能源</a:t>
            </a:r>
            <a:r>
              <a:rPr lang="zh-CN" altLang="zh-CN" dirty="0" smtClean="0">
                <a:solidFill>
                  <a:srgbClr val="FF0000"/>
                </a:solidFill>
              </a:rPr>
              <a:t>项目</a:t>
            </a:r>
            <a:endParaRPr lang="en-US" altLang="zh-CN" dirty="0" smtClean="0">
              <a:solidFill>
                <a:srgbClr val="FF0000"/>
              </a:solidFill>
            </a:endParaRPr>
          </a:p>
          <a:p>
            <a:r>
              <a:rPr lang="zh-CN" altLang="zh-CN" dirty="0" smtClean="0"/>
              <a:t>规划</a:t>
            </a:r>
            <a:r>
              <a:rPr lang="zh-CN" altLang="zh-CN" dirty="0"/>
              <a:t>开工</a:t>
            </a:r>
            <a:r>
              <a:rPr lang="zh-CN" altLang="zh-CN" dirty="0" smtClean="0"/>
              <a:t>建设</a:t>
            </a:r>
            <a:r>
              <a:rPr lang="zh-CN" altLang="zh-CN" dirty="0"/>
              <a:t>项目</a:t>
            </a:r>
            <a:r>
              <a:rPr lang="zh-CN" altLang="en-US" dirty="0" smtClean="0"/>
              <a:t>：</a:t>
            </a:r>
            <a:r>
              <a:rPr lang="zh-CN" altLang="zh-CN" dirty="0" smtClean="0"/>
              <a:t>广</a:t>
            </a:r>
            <a:r>
              <a:rPr lang="zh-CN" altLang="zh-CN" dirty="0"/>
              <a:t>安回乡创业园区分布式能源项目、四川大学华西第二医院分布式能源</a:t>
            </a:r>
            <a:r>
              <a:rPr lang="zh-CN" altLang="zh-CN" dirty="0" smtClean="0"/>
              <a:t>项目</a:t>
            </a:r>
            <a:endParaRPr lang="zh-CN" dirty="0"/>
          </a:p>
        </p:txBody>
      </p:sp>
    </p:spTree>
    <p:extLst>
      <p:ext uri="{BB962C8B-B14F-4D97-AF65-F5344CB8AC3E}">
        <p14:creationId xmlns:p14="http://schemas.microsoft.com/office/powerpoint/2010/main" val="36810936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p>
            <a:r>
              <a:rPr lang="zh-CN" altLang="en-US" b="1" dirty="0" smtClean="0">
                <a:effectLst/>
              </a:rPr>
              <a:t>现状分析</a:t>
            </a:r>
            <a:endParaRPr lang="zh-CN" dirty="0"/>
          </a:p>
        </p:txBody>
      </p:sp>
      <p:sp>
        <p:nvSpPr>
          <p:cNvPr id="3" name="Rectangle 2"/>
          <p:cNvSpPr>
            <a:spLocks noGrp="1"/>
          </p:cNvSpPr>
          <p:nvPr>
            <p:ph idx="1"/>
          </p:nvPr>
        </p:nvSpPr>
        <p:spPr>
          <a:xfrm>
            <a:off x="253094" y="1265463"/>
            <a:ext cx="3608614" cy="2163537"/>
          </a:xfrm>
        </p:spPr>
        <p:txBody>
          <a:bodyPr>
            <a:noAutofit/>
          </a:bodyPr>
          <a:lstStyle/>
          <a:p>
            <a:pPr marL="0" indent="358775">
              <a:lnSpc>
                <a:spcPct val="100000"/>
              </a:lnSpc>
              <a:buNone/>
            </a:pPr>
            <a:r>
              <a:rPr lang="zh-CN" altLang="zh-CN" sz="1600" dirty="0" smtClean="0"/>
              <a:t>宁夏供电公司</a:t>
            </a:r>
            <a:r>
              <a:rPr lang="zh-CN" altLang="en-US" sz="1600" dirty="0" smtClean="0"/>
              <a:t>：</a:t>
            </a:r>
            <a:r>
              <a:rPr lang="zh-CN" altLang="zh-CN" sz="1600" dirty="0" smtClean="0"/>
              <a:t>结合</a:t>
            </a:r>
            <a:r>
              <a:rPr lang="zh-CN" altLang="zh-CN" sz="1600" dirty="0"/>
              <a:t>了营销业务系统、生成管理系统现状</a:t>
            </a:r>
            <a:r>
              <a:rPr lang="zh-CN" altLang="zh-CN" sz="1600" dirty="0" smtClean="0"/>
              <a:t>，提出确保</a:t>
            </a:r>
            <a:r>
              <a:rPr lang="zh-CN" altLang="zh-CN" sz="1600" dirty="0"/>
              <a:t>营配基础数据可用性的数据治理方法</a:t>
            </a:r>
            <a:r>
              <a:rPr lang="zh-CN" altLang="zh-CN" sz="1600" dirty="0" smtClean="0"/>
              <a:t>。</a:t>
            </a:r>
            <a:r>
              <a:rPr lang="zh-CN" altLang="en-US" sz="1600" dirty="0" smtClean="0"/>
              <a:t>包括</a:t>
            </a:r>
            <a:r>
              <a:rPr lang="zh-CN" altLang="en-US" sz="1600" dirty="0" smtClean="0">
                <a:sym typeface="Wingdings" panose="05000000000000000000" pitchFamily="2" charset="2"/>
              </a:rPr>
              <a:t>：</a:t>
            </a:r>
            <a:endParaRPr lang="en-US" altLang="zh-CN" sz="1600" dirty="0" smtClean="0">
              <a:sym typeface="Wingdings" panose="05000000000000000000" pitchFamily="2" charset="2"/>
            </a:endParaRPr>
          </a:p>
          <a:p>
            <a:pPr marL="0" indent="358775">
              <a:lnSpc>
                <a:spcPct val="100000"/>
              </a:lnSpc>
              <a:buNone/>
            </a:pPr>
            <a:r>
              <a:rPr lang="zh-CN" altLang="en-US" sz="1600" dirty="0" smtClean="0">
                <a:sym typeface="Wingdings" panose="05000000000000000000" pitchFamily="2" charset="2"/>
              </a:rPr>
              <a:t>（</a:t>
            </a:r>
            <a:r>
              <a:rPr lang="en-US" altLang="zh-CN" sz="1600" dirty="0" smtClean="0">
                <a:sym typeface="Wingdings" panose="05000000000000000000" pitchFamily="2" charset="2"/>
              </a:rPr>
              <a:t>1</a:t>
            </a:r>
            <a:r>
              <a:rPr lang="zh-CN" altLang="en-US" sz="1600" dirty="0" smtClean="0">
                <a:sym typeface="Wingdings" panose="05000000000000000000" pitchFamily="2" charset="2"/>
              </a:rPr>
              <a:t>）</a:t>
            </a:r>
            <a:r>
              <a:rPr lang="zh-CN" altLang="en-US" sz="1600" dirty="0" smtClean="0"/>
              <a:t>、</a:t>
            </a:r>
            <a:r>
              <a:rPr lang="zh-CN" altLang="zh-CN" sz="1600" dirty="0" smtClean="0"/>
              <a:t>“</a:t>
            </a:r>
            <a:r>
              <a:rPr lang="zh-CN" altLang="zh-CN" sz="1600" dirty="0"/>
              <a:t>站一线一变一箱一表一户”拓扑</a:t>
            </a:r>
            <a:r>
              <a:rPr lang="zh-CN" altLang="zh-CN" sz="1600" dirty="0" smtClean="0"/>
              <a:t>关系</a:t>
            </a:r>
            <a:r>
              <a:rPr lang="zh-CN" altLang="en-US" sz="1600" dirty="0" smtClean="0"/>
              <a:t>治理；</a:t>
            </a:r>
            <a:endParaRPr lang="en-US" altLang="zh-CN" sz="1600" dirty="0" smtClean="0"/>
          </a:p>
          <a:p>
            <a:pPr marL="0" indent="358775">
              <a:lnSpc>
                <a:spcPct val="100000"/>
              </a:lnSpc>
              <a:buNone/>
            </a:pPr>
            <a:r>
              <a:rPr lang="zh-CN" altLang="en-US" sz="1600" dirty="0" smtClean="0"/>
              <a:t>（</a:t>
            </a:r>
            <a:r>
              <a:rPr lang="en-US" altLang="zh-CN" sz="1600" dirty="0" smtClean="0"/>
              <a:t>2</a:t>
            </a:r>
            <a:r>
              <a:rPr lang="zh-CN" altLang="en-US" sz="1600" dirty="0" smtClean="0"/>
              <a:t>）、</a:t>
            </a:r>
            <a:r>
              <a:rPr lang="zh-CN" altLang="zh-CN" sz="1600" dirty="0" smtClean="0"/>
              <a:t>生产</a:t>
            </a:r>
            <a:r>
              <a:rPr lang="zh-CN" altLang="zh-CN" sz="1600" dirty="0"/>
              <a:t>、营销业务的辅助</a:t>
            </a:r>
            <a:r>
              <a:rPr lang="zh-CN" altLang="zh-CN" sz="1600" dirty="0" smtClean="0"/>
              <a:t>信息</a:t>
            </a:r>
            <a:r>
              <a:rPr lang="zh-CN" altLang="en-US" sz="1600" dirty="0" smtClean="0"/>
              <a:t>治理。</a:t>
            </a:r>
            <a:endParaRPr lang="zh-CN" sz="1600" dirty="0"/>
          </a:p>
        </p:txBody>
      </p:sp>
      <p:pic>
        <p:nvPicPr>
          <p:cNvPr id="4" name="图片 3"/>
          <p:cNvPicPr>
            <a:picLocks noChangeAspect="1"/>
          </p:cNvPicPr>
          <p:nvPr/>
        </p:nvPicPr>
        <p:blipFill>
          <a:blip r:embed="rId3"/>
          <a:stretch>
            <a:fillRect/>
          </a:stretch>
        </p:blipFill>
        <p:spPr>
          <a:xfrm>
            <a:off x="5439477" y="1376619"/>
            <a:ext cx="3390476" cy="4104762"/>
          </a:xfrm>
          <a:prstGeom prst="rect">
            <a:avLst/>
          </a:prstGeom>
        </p:spPr>
      </p:pic>
      <p:pic>
        <p:nvPicPr>
          <p:cNvPr id="5" name="图片 4"/>
          <p:cNvPicPr>
            <a:picLocks noChangeAspect="1"/>
          </p:cNvPicPr>
          <p:nvPr/>
        </p:nvPicPr>
        <p:blipFill>
          <a:blip r:embed="rId4"/>
          <a:stretch>
            <a:fillRect/>
          </a:stretch>
        </p:blipFill>
        <p:spPr>
          <a:xfrm>
            <a:off x="163287" y="4417500"/>
            <a:ext cx="5276190" cy="2333333"/>
          </a:xfrm>
          <a:prstGeom prst="rect">
            <a:avLst/>
          </a:prstGeom>
        </p:spPr>
      </p:pic>
    </p:spTree>
    <p:extLst>
      <p:ext uri="{BB962C8B-B14F-4D97-AF65-F5344CB8AC3E}">
        <p14:creationId xmlns:p14="http://schemas.microsoft.com/office/powerpoint/2010/main" val="31659562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p>
            <a:r>
              <a:rPr lang="zh-CN" altLang="zh-CN" b="1" dirty="0">
                <a:effectLst/>
              </a:rPr>
              <a:t>信息</a:t>
            </a:r>
            <a:r>
              <a:rPr lang="zh-CN" altLang="zh-CN" b="1" dirty="0" smtClean="0">
                <a:effectLst/>
              </a:rPr>
              <a:t>平台</a:t>
            </a:r>
            <a:r>
              <a:rPr lang="zh-CN" altLang="en-US" b="1" dirty="0" smtClean="0">
                <a:effectLst/>
              </a:rPr>
              <a:t>现状</a:t>
            </a:r>
            <a:endParaRPr lang="zh-CN" dirty="0"/>
          </a:p>
        </p:txBody>
      </p:sp>
      <p:sp>
        <p:nvSpPr>
          <p:cNvPr id="3" name="Rectangle 2"/>
          <p:cNvSpPr>
            <a:spLocks noGrp="1"/>
          </p:cNvSpPr>
          <p:nvPr>
            <p:ph idx="1"/>
          </p:nvPr>
        </p:nvSpPr>
        <p:spPr>
          <a:xfrm>
            <a:off x="253093" y="1273630"/>
            <a:ext cx="4318907" cy="2881992"/>
          </a:xfrm>
        </p:spPr>
        <p:txBody>
          <a:bodyPr>
            <a:noAutofit/>
          </a:bodyPr>
          <a:lstStyle/>
          <a:p>
            <a:pPr marL="0" indent="182563">
              <a:lnSpc>
                <a:spcPct val="100000"/>
              </a:lnSpc>
              <a:buNone/>
            </a:pPr>
            <a:r>
              <a:rPr lang="zh-CN" altLang="zh-CN" sz="1600" dirty="0"/>
              <a:t>扬州供电公司对营配融合技术展开研究，建立了分层的营配数据融合平台，</a:t>
            </a:r>
            <a:r>
              <a:rPr lang="zh-CN" altLang="zh-CN" sz="1600" dirty="0" smtClean="0"/>
              <a:t>包括</a:t>
            </a:r>
            <a:r>
              <a:rPr lang="zh-CN" altLang="en-US" sz="1600" dirty="0" smtClean="0"/>
              <a:t>：（</a:t>
            </a:r>
            <a:r>
              <a:rPr lang="en-US" altLang="zh-CN" sz="1600" dirty="0" smtClean="0">
                <a:sym typeface="Wingdings" panose="05000000000000000000" pitchFamily="2" charset="2"/>
              </a:rPr>
              <a:t>1</a:t>
            </a:r>
            <a:r>
              <a:rPr lang="zh-CN" altLang="en-US" sz="1600" dirty="0" smtClean="0">
                <a:sym typeface="Wingdings" panose="05000000000000000000" pitchFamily="2" charset="2"/>
              </a:rPr>
              <a:t>）</a:t>
            </a:r>
            <a:r>
              <a:rPr lang="zh-CN" altLang="zh-CN" sz="1600" dirty="0" smtClean="0"/>
              <a:t>基础层</a:t>
            </a:r>
            <a:r>
              <a:rPr lang="zh-CN" altLang="en-US" sz="1600" dirty="0" smtClean="0"/>
              <a:t>：</a:t>
            </a:r>
            <a:r>
              <a:rPr lang="zh-CN" altLang="zh-CN" sz="1600" dirty="0"/>
              <a:t>基于公共信息模型和接口规范提供统一的数据</a:t>
            </a:r>
            <a:r>
              <a:rPr lang="zh-CN" altLang="zh-CN" sz="1600" dirty="0" smtClean="0"/>
              <a:t>基础；</a:t>
            </a:r>
            <a:r>
              <a:rPr lang="zh-CN" altLang="en-US" sz="1600" dirty="0" smtClean="0"/>
              <a:t>（</a:t>
            </a:r>
            <a:r>
              <a:rPr lang="en-US" altLang="zh-CN" sz="1600" dirty="0" smtClean="0">
                <a:sym typeface="Wingdings" panose="05000000000000000000" pitchFamily="2" charset="2"/>
              </a:rPr>
              <a:t>2</a:t>
            </a:r>
            <a:r>
              <a:rPr lang="zh-CN" altLang="en-US" sz="1600" dirty="0" smtClean="0">
                <a:sym typeface="Wingdings" panose="05000000000000000000" pitchFamily="2" charset="2"/>
              </a:rPr>
              <a:t>）</a:t>
            </a:r>
            <a:r>
              <a:rPr lang="zh-CN" altLang="zh-CN" sz="1600" dirty="0" smtClean="0"/>
              <a:t>支撑</a:t>
            </a:r>
            <a:r>
              <a:rPr lang="zh-CN" altLang="zh-CN" sz="1600" dirty="0"/>
              <a:t>平台</a:t>
            </a:r>
            <a:r>
              <a:rPr lang="zh-CN" altLang="zh-CN" sz="1600" dirty="0" smtClean="0"/>
              <a:t>层</a:t>
            </a:r>
            <a:r>
              <a:rPr lang="zh-CN" altLang="en-US" sz="1600" dirty="0" smtClean="0"/>
              <a:t>：</a:t>
            </a:r>
            <a:r>
              <a:rPr lang="zh-CN" altLang="zh-CN" sz="1600" dirty="0"/>
              <a:t>根据业务需求进行对象聚合，建立共享融合平台和实时数据</a:t>
            </a:r>
            <a:r>
              <a:rPr lang="zh-CN" altLang="zh-CN" sz="1600" dirty="0" smtClean="0"/>
              <a:t>平台</a:t>
            </a:r>
            <a:r>
              <a:rPr lang="zh-CN" altLang="zh-CN" sz="1600" dirty="0"/>
              <a:t>，为其它平台提供信息</a:t>
            </a:r>
            <a:r>
              <a:rPr lang="zh-CN" altLang="zh-CN" sz="1600" dirty="0" smtClean="0"/>
              <a:t>；</a:t>
            </a:r>
            <a:r>
              <a:rPr lang="zh-CN" altLang="en-US" sz="1600" dirty="0" smtClean="0"/>
              <a:t>（</a:t>
            </a:r>
            <a:r>
              <a:rPr lang="en-US" altLang="zh-CN" sz="1600" dirty="0" smtClean="0">
                <a:sym typeface="Wingdings" panose="05000000000000000000" pitchFamily="2" charset="2"/>
              </a:rPr>
              <a:t>3</a:t>
            </a:r>
            <a:r>
              <a:rPr lang="zh-CN" altLang="en-US" sz="1600" dirty="0" smtClean="0">
                <a:sym typeface="Wingdings" panose="05000000000000000000" pitchFamily="2" charset="2"/>
              </a:rPr>
              <a:t>）</a:t>
            </a:r>
            <a:r>
              <a:rPr lang="zh-CN" altLang="zh-CN" sz="1600" dirty="0" smtClean="0"/>
              <a:t>应用层</a:t>
            </a:r>
            <a:r>
              <a:rPr lang="zh-CN" altLang="en-US" sz="1600" dirty="0" smtClean="0"/>
              <a:t>：</a:t>
            </a:r>
            <a:r>
              <a:rPr lang="zh-CN" altLang="zh-CN" sz="1600" dirty="0"/>
              <a:t>基于跨平台的数据开发高级应用</a:t>
            </a:r>
            <a:r>
              <a:rPr lang="zh-CN" altLang="zh-CN" sz="1600" dirty="0" smtClean="0"/>
              <a:t>。</a:t>
            </a:r>
            <a:endParaRPr lang="en-US" altLang="zh-CN" sz="1600" dirty="0" smtClean="0"/>
          </a:p>
          <a:p>
            <a:pPr marL="0" indent="182563">
              <a:lnSpc>
                <a:spcPct val="100000"/>
              </a:lnSpc>
              <a:buNone/>
            </a:pPr>
            <a:r>
              <a:rPr lang="zh-CN" altLang="zh-CN" sz="1600" dirty="0"/>
              <a:t>天津市电力公司从配电网全网数据构建以及在完整配电网及信息集成方式基础上实现互动化应用两方面实现营配信息融合</a:t>
            </a:r>
            <a:r>
              <a:rPr lang="zh-CN" altLang="zh-CN" sz="1600" dirty="0" smtClean="0"/>
              <a:t>。</a:t>
            </a:r>
            <a:r>
              <a:rPr lang="zh-CN" altLang="zh-CN" sz="1600" dirty="0"/>
              <a:t>建立了以故障抢修指挥平台为中心的营配数据融合系统。</a:t>
            </a:r>
            <a:endParaRPr lang="en-US" altLang="zh-CN" sz="1600" dirty="0" smtClean="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7831" y="2714626"/>
            <a:ext cx="4062413" cy="381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864788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p>
            <a:r>
              <a:rPr lang="zh-CN" altLang="zh-CN" b="1" dirty="0">
                <a:effectLst/>
              </a:rPr>
              <a:t>信息</a:t>
            </a:r>
            <a:r>
              <a:rPr lang="zh-CN" altLang="zh-CN" b="1" dirty="0" smtClean="0">
                <a:effectLst/>
              </a:rPr>
              <a:t>平台</a:t>
            </a:r>
            <a:r>
              <a:rPr lang="zh-CN" altLang="en-US" b="1" dirty="0" smtClean="0">
                <a:effectLst/>
              </a:rPr>
              <a:t>现状</a:t>
            </a:r>
            <a:endParaRPr lang="zh-CN" dirty="0"/>
          </a:p>
        </p:txBody>
      </p:sp>
      <p:sp>
        <p:nvSpPr>
          <p:cNvPr id="3" name="Rectangle 2"/>
          <p:cNvSpPr>
            <a:spLocks noGrp="1"/>
          </p:cNvSpPr>
          <p:nvPr>
            <p:ph idx="1"/>
          </p:nvPr>
        </p:nvSpPr>
        <p:spPr>
          <a:xfrm>
            <a:off x="253093" y="1273630"/>
            <a:ext cx="8645978" cy="4596491"/>
          </a:xfrm>
        </p:spPr>
        <p:txBody>
          <a:bodyPr>
            <a:noAutofit/>
          </a:bodyPr>
          <a:lstStyle/>
          <a:p>
            <a:pPr marL="0" indent="358775">
              <a:lnSpc>
                <a:spcPct val="100000"/>
              </a:lnSpc>
              <a:buNone/>
            </a:pPr>
            <a:r>
              <a:rPr lang="zh-CN" altLang="zh-CN" sz="1600" dirty="0"/>
              <a:t>现有营配融合</a:t>
            </a:r>
            <a:r>
              <a:rPr lang="zh-CN" altLang="zh-CN" sz="1600" dirty="0" smtClean="0"/>
              <a:t>项目对</a:t>
            </a:r>
            <a:r>
              <a:rPr lang="zh-CN" altLang="zh-CN" sz="1600" dirty="0"/>
              <a:t>营配数据进行融合和数据治理，在一定程度上实现了营配数据共享并有效开展了基于营配数据融合的互动应用</a:t>
            </a:r>
            <a:r>
              <a:rPr lang="zh-CN" altLang="zh-CN" sz="1600" dirty="0" smtClean="0"/>
              <a:t>。目前</a:t>
            </a:r>
            <a:r>
              <a:rPr lang="zh-CN" altLang="zh-CN" sz="1600" dirty="0"/>
              <a:t>对营配数据融合的</a:t>
            </a:r>
            <a:r>
              <a:rPr lang="zh-CN" altLang="zh-CN" sz="1600" dirty="0" smtClean="0"/>
              <a:t>相关</a:t>
            </a:r>
            <a:r>
              <a:rPr lang="zh-CN" altLang="zh-CN" sz="1600" dirty="0"/>
              <a:t>研究存在以下</a:t>
            </a:r>
            <a:r>
              <a:rPr lang="zh-CN" altLang="zh-CN" sz="1600" dirty="0" smtClean="0"/>
              <a:t>问题</a:t>
            </a:r>
            <a:r>
              <a:rPr lang="zh-CN" altLang="en-US" sz="1600" dirty="0" smtClean="0"/>
              <a:t>：</a:t>
            </a:r>
            <a:endParaRPr lang="en-US" altLang="zh-CN" sz="1600" dirty="0" smtClean="0"/>
          </a:p>
          <a:p>
            <a:pPr marL="0" indent="182563">
              <a:lnSpc>
                <a:spcPct val="100000"/>
              </a:lnSpc>
              <a:buNone/>
            </a:pPr>
            <a:r>
              <a:rPr lang="zh-CN" altLang="zh-CN" sz="1600" b="1" dirty="0"/>
              <a:t>（</a:t>
            </a:r>
            <a:r>
              <a:rPr lang="en-US" altLang="zh-CN" sz="1600" b="1" dirty="0"/>
              <a:t>1</a:t>
            </a:r>
            <a:r>
              <a:rPr lang="zh-CN" altLang="zh-CN" sz="1600" b="1" dirty="0"/>
              <a:t>）缺乏统一的</a:t>
            </a:r>
            <a:r>
              <a:rPr lang="zh-CN" altLang="zh-CN" sz="1600" b="1" dirty="0" smtClean="0"/>
              <a:t>标准</a:t>
            </a:r>
            <a:endParaRPr lang="en-US" altLang="zh-CN" sz="1600" dirty="0" smtClean="0"/>
          </a:p>
          <a:p>
            <a:pPr marL="0" indent="358775">
              <a:lnSpc>
                <a:spcPct val="100000"/>
              </a:lnSpc>
              <a:buNone/>
            </a:pPr>
            <a:r>
              <a:rPr lang="zh-CN" altLang="zh-CN" sz="1600" dirty="0"/>
              <a:t>目前</a:t>
            </a:r>
            <a:r>
              <a:rPr lang="en-US" altLang="zh-CN" sz="1600" dirty="0"/>
              <a:t>IEC61968/61970 CIM</a:t>
            </a:r>
            <a:r>
              <a:rPr lang="zh-CN" altLang="zh-CN" sz="1600" dirty="0"/>
              <a:t>是配电网模型和数据进行交互的标准。在目前在开展营配融合研究时，缺乏统一标准的模型作为数据融合和数据交互的依据，并确保数据的完整性</a:t>
            </a:r>
            <a:r>
              <a:rPr lang="zh-CN" altLang="zh-CN" sz="1600" dirty="0" smtClean="0"/>
              <a:t>。</a:t>
            </a:r>
            <a:endParaRPr lang="en-US" altLang="zh-CN" sz="1600" dirty="0" smtClean="0"/>
          </a:p>
          <a:p>
            <a:pPr marL="0" indent="182563">
              <a:lnSpc>
                <a:spcPct val="100000"/>
              </a:lnSpc>
              <a:buNone/>
            </a:pPr>
            <a:r>
              <a:rPr lang="zh-CN" altLang="zh-CN" sz="1600" b="1" dirty="0"/>
              <a:t>（</a:t>
            </a:r>
            <a:r>
              <a:rPr lang="en-US" altLang="zh-CN" sz="1600" b="1" dirty="0"/>
              <a:t>2</a:t>
            </a:r>
            <a:r>
              <a:rPr lang="zh-CN" altLang="zh-CN" sz="1600" b="1" dirty="0"/>
              <a:t>）缺乏提升数据质量的技术和</a:t>
            </a:r>
            <a:r>
              <a:rPr lang="zh-CN" altLang="zh-CN" sz="1600" b="1" dirty="0" smtClean="0"/>
              <a:t>方法</a:t>
            </a:r>
            <a:endParaRPr lang="en-US" altLang="zh-CN" sz="1600" b="1" dirty="0" smtClean="0"/>
          </a:p>
          <a:p>
            <a:pPr marL="0" indent="358775">
              <a:lnSpc>
                <a:spcPct val="100000"/>
              </a:lnSpc>
              <a:buNone/>
            </a:pPr>
            <a:r>
              <a:rPr lang="zh-CN" altLang="zh-CN" sz="1600" dirty="0"/>
              <a:t>评价营配融合后数据质量的标准除了数据的完整性，还包括数据的准确性和唯一性。目前已有的研究缺少相关内容的研究</a:t>
            </a:r>
            <a:r>
              <a:rPr lang="zh-CN" altLang="zh-CN" sz="1600" dirty="0" smtClean="0"/>
              <a:t>。</a:t>
            </a:r>
            <a:endParaRPr lang="en-US" altLang="zh-CN" sz="1600" dirty="0" smtClean="0"/>
          </a:p>
          <a:p>
            <a:pPr marL="0" indent="182563">
              <a:lnSpc>
                <a:spcPct val="100000"/>
              </a:lnSpc>
              <a:buNone/>
            </a:pPr>
            <a:r>
              <a:rPr lang="zh-CN" altLang="zh-CN" sz="1600" b="1" dirty="0"/>
              <a:t>（</a:t>
            </a:r>
            <a:r>
              <a:rPr lang="en-US" altLang="zh-CN" sz="1600" b="1" dirty="0"/>
              <a:t>3</a:t>
            </a:r>
            <a:r>
              <a:rPr lang="zh-CN" altLang="zh-CN" sz="1600" b="1" dirty="0"/>
              <a:t>）缺乏系统性的数据集成技术</a:t>
            </a:r>
            <a:r>
              <a:rPr lang="zh-CN" altLang="zh-CN" sz="1600" b="1" dirty="0" smtClean="0"/>
              <a:t>研究</a:t>
            </a:r>
            <a:endParaRPr lang="en-US" altLang="zh-CN" sz="1600" b="1" dirty="0" smtClean="0"/>
          </a:p>
          <a:p>
            <a:pPr marL="0" indent="358775">
              <a:lnSpc>
                <a:spcPct val="100000"/>
              </a:lnSpc>
              <a:buNone/>
            </a:pPr>
            <a:r>
              <a:rPr lang="zh-CN" altLang="zh-CN" sz="1600" dirty="0"/>
              <a:t>营配融合形成了准实时的海量数据中心，相关数据访问，分布式存储方法等都是提高营配融合数据服务质量的关键技术，目前相关研究尚存不足</a:t>
            </a:r>
            <a:r>
              <a:rPr lang="zh-CN" altLang="zh-CN" sz="1600" dirty="0" smtClean="0"/>
              <a:t>。</a:t>
            </a:r>
            <a:endParaRPr lang="en-US" altLang="zh-CN" sz="1600" dirty="0" smtClean="0"/>
          </a:p>
          <a:p>
            <a:pPr marL="0" indent="182563">
              <a:lnSpc>
                <a:spcPct val="100000"/>
              </a:lnSpc>
              <a:buNone/>
            </a:pPr>
            <a:r>
              <a:rPr lang="zh-CN" altLang="zh-CN" sz="1600" b="1" dirty="0"/>
              <a:t>（</a:t>
            </a:r>
            <a:r>
              <a:rPr lang="en-US" altLang="zh-CN" sz="1600" b="1" dirty="0"/>
              <a:t>4</a:t>
            </a:r>
            <a:r>
              <a:rPr lang="zh-CN" altLang="zh-CN" sz="1600" b="1" dirty="0"/>
              <a:t>）数据应用挖掘不</a:t>
            </a:r>
            <a:r>
              <a:rPr lang="zh-CN" altLang="zh-CN" sz="1600" b="1" dirty="0" smtClean="0"/>
              <a:t>充分</a:t>
            </a:r>
            <a:endParaRPr lang="en-US" altLang="zh-CN" sz="1600" b="1" dirty="0" smtClean="0"/>
          </a:p>
          <a:p>
            <a:pPr marL="0" indent="358775">
              <a:lnSpc>
                <a:spcPct val="100000"/>
              </a:lnSpc>
              <a:buNone/>
            </a:pPr>
            <a:r>
              <a:rPr lang="zh-CN" altLang="zh-CN" sz="1600" dirty="0"/>
              <a:t>目前的营配融合应用都是主要集中在某些领域，典型的如故障研判和故障抢修。缺乏对营配融合需求的全面整合并建立全面的营配融合应用，无法充分利用营配数据提升配电网的精益化运行水平。</a:t>
            </a:r>
            <a:endParaRPr lang="en-US" altLang="zh-CN" sz="1600" dirty="0"/>
          </a:p>
        </p:txBody>
      </p:sp>
    </p:spTree>
    <p:extLst>
      <p:ext uri="{BB962C8B-B14F-4D97-AF65-F5344CB8AC3E}">
        <p14:creationId xmlns:p14="http://schemas.microsoft.com/office/powerpoint/2010/main" val="11628084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p>
            <a:r>
              <a:rPr lang="zh-CN" altLang="zh-CN" b="1" dirty="0">
                <a:effectLst/>
              </a:rPr>
              <a:t>信息</a:t>
            </a:r>
            <a:r>
              <a:rPr lang="zh-CN" altLang="zh-CN" b="1" dirty="0" smtClean="0">
                <a:effectLst/>
              </a:rPr>
              <a:t>平台</a:t>
            </a:r>
            <a:r>
              <a:rPr lang="zh-CN" altLang="en-US" b="1" dirty="0" smtClean="0">
                <a:effectLst/>
              </a:rPr>
              <a:t>现状</a:t>
            </a:r>
            <a:endParaRPr lang="zh-CN" dirty="0"/>
          </a:p>
        </p:txBody>
      </p:sp>
      <p:sp>
        <p:nvSpPr>
          <p:cNvPr id="3" name="Rectangle 2"/>
          <p:cNvSpPr>
            <a:spLocks noGrp="1"/>
          </p:cNvSpPr>
          <p:nvPr>
            <p:ph idx="1"/>
          </p:nvPr>
        </p:nvSpPr>
        <p:spPr>
          <a:xfrm>
            <a:off x="253093" y="1273630"/>
            <a:ext cx="8645978" cy="4596491"/>
          </a:xfrm>
        </p:spPr>
        <p:txBody>
          <a:bodyPr>
            <a:noAutofit/>
          </a:bodyPr>
          <a:lstStyle/>
          <a:p>
            <a:pPr marL="0" indent="182563">
              <a:lnSpc>
                <a:spcPct val="100000"/>
              </a:lnSpc>
              <a:buNone/>
            </a:pPr>
            <a:r>
              <a:rPr lang="zh-CN" altLang="zh-CN" sz="1600" b="1" dirty="0"/>
              <a:t>（</a:t>
            </a:r>
            <a:r>
              <a:rPr lang="en-US" altLang="zh-CN" sz="1600" b="1" dirty="0"/>
              <a:t>5</a:t>
            </a:r>
            <a:r>
              <a:rPr lang="zh-CN" altLang="zh-CN" sz="1600" b="1" dirty="0"/>
              <a:t>）功能条块划分严重</a:t>
            </a:r>
            <a:endParaRPr lang="en-US" altLang="zh-CN" sz="1600" b="1" dirty="0"/>
          </a:p>
          <a:p>
            <a:pPr marL="0" indent="358775">
              <a:lnSpc>
                <a:spcPct val="100000"/>
              </a:lnSpc>
              <a:buNone/>
            </a:pPr>
            <a:r>
              <a:rPr lang="zh-CN" altLang="zh-CN" sz="1600" dirty="0"/>
              <a:t>能源互联网信息平台的总体目标对区域内发电，配电，用电统一监控管理，涵盖运行调度，设备资产管理，需求侧管理等专业，如果按传统电力系统，分开建设，投资成本太大，后期维护代价高。</a:t>
            </a:r>
            <a:endParaRPr lang="en-US" altLang="zh-CN" sz="1600" dirty="0"/>
          </a:p>
          <a:p>
            <a:pPr marL="0" indent="182563">
              <a:lnSpc>
                <a:spcPct val="100000"/>
              </a:lnSpc>
              <a:buNone/>
            </a:pPr>
            <a:r>
              <a:rPr lang="zh-CN" altLang="zh-CN" sz="1600" b="1" dirty="0"/>
              <a:t>（</a:t>
            </a:r>
            <a:r>
              <a:rPr lang="en-US" altLang="zh-CN" sz="1600" b="1" dirty="0"/>
              <a:t>6</a:t>
            </a:r>
            <a:r>
              <a:rPr lang="zh-CN" altLang="zh-CN" sz="1600" b="1" dirty="0"/>
              <a:t>）数据采集方式分散不统一</a:t>
            </a:r>
            <a:endParaRPr lang="en-US" altLang="zh-CN" sz="1600" b="1" dirty="0"/>
          </a:p>
          <a:p>
            <a:pPr marL="0" indent="358775">
              <a:lnSpc>
                <a:spcPct val="100000"/>
              </a:lnSpc>
              <a:buNone/>
            </a:pPr>
            <a:r>
              <a:rPr lang="zh-CN" altLang="zh-CN" sz="1600" dirty="0"/>
              <a:t>目前国内在配电网领域，涉及实时准时数据采集的业务系统有：调度系统、负控系统、配变监测系统、低压集抄系统、电能质量监测系统。各应用系统独立运行且分别隶属于供电企业内部不同的专业管理部门，对中低压配电网中同一设备的运行数据信息，多个系统分别采集应用，存 在突出的信息孤岛现象。由于各应用系统采集数据的标准不统一，不利于系统之间信息统一管理和集成共享，在一定程度上造成了人、财、物等资源的浪费。</a:t>
            </a:r>
            <a:endParaRPr lang="en-US" altLang="zh-CN" sz="1600" dirty="0"/>
          </a:p>
        </p:txBody>
      </p:sp>
    </p:spTree>
    <p:extLst>
      <p:ext uri="{BB962C8B-B14F-4D97-AF65-F5344CB8AC3E}">
        <p14:creationId xmlns:p14="http://schemas.microsoft.com/office/powerpoint/2010/main" val="8824427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p>
            <a:r>
              <a:rPr lang="zh-CN" altLang="en-US" dirty="0"/>
              <a:t>研究内容及目标</a:t>
            </a:r>
            <a:endParaRPr lang="zh-CN" dirty="0"/>
          </a:p>
        </p:txBody>
      </p:sp>
      <p:sp>
        <p:nvSpPr>
          <p:cNvPr id="3" name="Rectangle 2"/>
          <p:cNvSpPr>
            <a:spLocks noGrp="1"/>
          </p:cNvSpPr>
          <p:nvPr>
            <p:ph idx="1"/>
          </p:nvPr>
        </p:nvSpPr>
        <p:spPr>
          <a:xfrm>
            <a:off x="253093" y="1273630"/>
            <a:ext cx="3616778" cy="4122963"/>
          </a:xfrm>
        </p:spPr>
        <p:txBody>
          <a:bodyPr>
            <a:noAutofit/>
          </a:bodyPr>
          <a:lstStyle/>
          <a:p>
            <a:pPr marL="0" indent="358775">
              <a:lnSpc>
                <a:spcPct val="100000"/>
              </a:lnSpc>
              <a:buNone/>
            </a:pPr>
            <a:r>
              <a:rPr lang="en-US" altLang="zh-CN" sz="1600" dirty="0" smtClean="0"/>
              <a:t>(1)</a:t>
            </a:r>
            <a:r>
              <a:rPr lang="zh-CN" altLang="en-US" sz="1600" dirty="0" smtClean="0"/>
              <a:t>、</a:t>
            </a:r>
            <a:r>
              <a:rPr lang="zh-CN" altLang="zh-CN" sz="1600" dirty="0" smtClean="0"/>
              <a:t>能源互联网</a:t>
            </a:r>
            <a:r>
              <a:rPr lang="zh-CN" altLang="zh-CN" sz="1600" dirty="0"/>
              <a:t>公共</a:t>
            </a:r>
            <a:r>
              <a:rPr lang="zh-CN" altLang="zh-CN" sz="1600" dirty="0" smtClean="0"/>
              <a:t>信息模型</a:t>
            </a:r>
            <a:endParaRPr lang="en-US" altLang="zh-CN" sz="1600" dirty="0" smtClean="0"/>
          </a:p>
          <a:p>
            <a:pPr marL="0" indent="358775">
              <a:lnSpc>
                <a:spcPct val="100000"/>
              </a:lnSpc>
              <a:buNone/>
            </a:pPr>
            <a:r>
              <a:rPr lang="zh-CN" altLang="zh-CN" sz="1600" dirty="0"/>
              <a:t>能源互联网公共信息模型作为信息集成的基础，其设计应遵循</a:t>
            </a:r>
            <a:r>
              <a:rPr lang="en-US" altLang="zh-CN" sz="1600" dirty="0"/>
              <a:t>IEC61970</a:t>
            </a:r>
            <a:r>
              <a:rPr lang="zh-CN" altLang="zh-CN" sz="1600" dirty="0"/>
              <a:t>和</a:t>
            </a:r>
            <a:r>
              <a:rPr lang="en-US" altLang="zh-CN" sz="1600" dirty="0"/>
              <a:t>IEC61968</a:t>
            </a:r>
            <a:r>
              <a:rPr lang="zh-CN" altLang="zh-CN" sz="1600" dirty="0"/>
              <a:t>的公共信息模型标准</a:t>
            </a:r>
            <a:r>
              <a:rPr lang="en-US" altLang="zh-CN" sz="1600" dirty="0"/>
              <a:t>CIM</a:t>
            </a:r>
            <a:r>
              <a:rPr lang="zh-CN" altLang="zh-CN" sz="1600" dirty="0"/>
              <a:t>，采用面向对象方法对新能源接入、配网生产、调度、营销数据进行全信息描述，综合考虑电网设备类型的属性、行为、电力特性、约束规则、相互关系等因素，进行抽象处理建模，建立涵盖“变电站</a:t>
            </a:r>
            <a:r>
              <a:rPr lang="en-US" altLang="zh-CN" sz="1600" dirty="0"/>
              <a:t>-10kV</a:t>
            </a:r>
            <a:r>
              <a:rPr lang="zh-CN" altLang="zh-CN" sz="1600" dirty="0"/>
              <a:t>馈线</a:t>
            </a:r>
            <a:r>
              <a:rPr lang="en-US" altLang="zh-CN" sz="1600" dirty="0"/>
              <a:t>-</a:t>
            </a:r>
            <a:r>
              <a:rPr lang="zh-CN" altLang="zh-CN" sz="1600" dirty="0"/>
              <a:t>配变</a:t>
            </a:r>
            <a:r>
              <a:rPr lang="en-US" altLang="zh-CN" sz="1600" dirty="0"/>
              <a:t>-</a:t>
            </a:r>
            <a:r>
              <a:rPr lang="zh-CN" altLang="zh-CN" sz="1600" dirty="0"/>
              <a:t>低压线路</a:t>
            </a:r>
            <a:r>
              <a:rPr lang="en-US" altLang="zh-CN" sz="1600" dirty="0"/>
              <a:t>-</a:t>
            </a:r>
            <a:r>
              <a:rPr lang="zh-CN" altLang="zh-CN" sz="1600" dirty="0"/>
              <a:t>用电服务接入点</a:t>
            </a:r>
            <a:r>
              <a:rPr lang="en-US" altLang="zh-CN" sz="1600" dirty="0"/>
              <a:t>-</a:t>
            </a:r>
            <a:r>
              <a:rPr lang="zh-CN" altLang="zh-CN" sz="1600" dirty="0"/>
              <a:t>用电客户”的数据模型，实现设备信息、资产信息、地理空间信息、网络拓扑信息、客户信息的营配一体化信息支撑，实现跨业务、跨部门、跨区域的营配一体化业务数据管理。</a:t>
            </a:r>
            <a:endParaRPr lang="en-US" altLang="zh-CN" sz="1600" dirty="0"/>
          </a:p>
        </p:txBody>
      </p:sp>
      <p:graphicFrame>
        <p:nvGraphicFramePr>
          <p:cNvPr id="7" name="对象 6"/>
          <p:cNvGraphicFramePr>
            <a:graphicFrameLocks noChangeAspect="1"/>
          </p:cNvGraphicFramePr>
          <p:nvPr>
            <p:extLst>
              <p:ext uri="{D42A27DB-BD31-4B8C-83A1-F6EECF244321}">
                <p14:modId xmlns:p14="http://schemas.microsoft.com/office/powerpoint/2010/main" val="444062632"/>
              </p:ext>
            </p:extLst>
          </p:nvPr>
        </p:nvGraphicFramePr>
        <p:xfrm>
          <a:off x="4079298" y="1681843"/>
          <a:ext cx="4819773" cy="4819964"/>
        </p:xfrm>
        <a:graphic>
          <a:graphicData uri="http://schemas.openxmlformats.org/presentationml/2006/ole">
            <mc:AlternateContent xmlns:mc="http://schemas.openxmlformats.org/markup-compatibility/2006">
              <mc:Choice xmlns:v="urn:schemas-microsoft-com:vml" Requires="v">
                <p:oleObj spid="_x0000_s1082" name="Visio" r:id="rId4" imgW="4819773" imgH="4819964" progId="Visio.Drawing.11">
                  <p:embed/>
                </p:oleObj>
              </mc:Choice>
              <mc:Fallback>
                <p:oleObj name="Visio" r:id="rId4" imgW="4819773" imgH="4819964"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79298" y="1681843"/>
                        <a:ext cx="4819773" cy="481996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6760515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p>
            <a:r>
              <a:rPr lang="zh-CN" altLang="en-US" dirty="0"/>
              <a:t>研究内容及目标</a:t>
            </a:r>
            <a:endParaRPr lang="zh-CN" dirty="0"/>
          </a:p>
        </p:txBody>
      </p:sp>
      <p:sp>
        <p:nvSpPr>
          <p:cNvPr id="3" name="Rectangle 2"/>
          <p:cNvSpPr>
            <a:spLocks noGrp="1"/>
          </p:cNvSpPr>
          <p:nvPr>
            <p:ph idx="1"/>
          </p:nvPr>
        </p:nvSpPr>
        <p:spPr>
          <a:xfrm>
            <a:off x="253093" y="1273630"/>
            <a:ext cx="8645978" cy="1151163"/>
          </a:xfrm>
        </p:spPr>
        <p:txBody>
          <a:bodyPr>
            <a:noAutofit/>
          </a:bodyPr>
          <a:lstStyle/>
          <a:p>
            <a:pPr marL="0" indent="358775">
              <a:lnSpc>
                <a:spcPct val="100000"/>
              </a:lnSpc>
              <a:buNone/>
            </a:pPr>
            <a:r>
              <a:rPr lang="en-US" altLang="zh-CN" sz="1600" dirty="0" smtClean="0"/>
              <a:t>(2)</a:t>
            </a:r>
            <a:r>
              <a:rPr lang="zh-CN" altLang="en-US" sz="1600" dirty="0" smtClean="0"/>
              <a:t>、</a:t>
            </a:r>
            <a:r>
              <a:rPr lang="zh-CN" altLang="zh-CN" sz="1600" dirty="0"/>
              <a:t>前置通信模块</a:t>
            </a:r>
            <a:endParaRPr lang="en-US" altLang="zh-CN" sz="1600" dirty="0" smtClean="0"/>
          </a:p>
          <a:p>
            <a:pPr marL="0" indent="358775">
              <a:lnSpc>
                <a:spcPct val="100000"/>
              </a:lnSpc>
              <a:buNone/>
            </a:pPr>
            <a:r>
              <a:rPr lang="zh-CN" altLang="zh-CN" sz="1600" dirty="0"/>
              <a:t>前置通讯模块的基本功能即数据的获取。为了支撑运行调度，资产管理，需求侧管理等业务，必须采集的数据应能反映了能源互联网的实时运行状况和用户用电情况，应包括电压、电流、有功和无功功率、功率因数、系统频率、开关分合情况、有功和无功电量等</a:t>
            </a:r>
            <a:endParaRPr lang="en-US" altLang="zh-CN" sz="1600" dirty="0"/>
          </a:p>
        </p:txBody>
      </p:sp>
      <p:graphicFrame>
        <p:nvGraphicFramePr>
          <p:cNvPr id="5" name="对象 4"/>
          <p:cNvGraphicFramePr>
            <a:graphicFrameLocks noChangeAspect="1"/>
          </p:cNvGraphicFramePr>
          <p:nvPr>
            <p:extLst>
              <p:ext uri="{D42A27DB-BD31-4B8C-83A1-F6EECF244321}">
                <p14:modId xmlns:p14="http://schemas.microsoft.com/office/powerpoint/2010/main" val="1200324862"/>
              </p:ext>
            </p:extLst>
          </p:nvPr>
        </p:nvGraphicFramePr>
        <p:xfrm>
          <a:off x="832430" y="2642961"/>
          <a:ext cx="7487304" cy="4011850"/>
        </p:xfrm>
        <a:graphic>
          <a:graphicData uri="http://schemas.openxmlformats.org/presentationml/2006/ole">
            <mc:AlternateContent xmlns:mc="http://schemas.openxmlformats.org/markup-compatibility/2006">
              <mc:Choice xmlns:v="urn:schemas-microsoft-com:vml" Requires="v">
                <p:oleObj spid="_x0000_s2098" name="Visio" r:id="rId4" imgW="9359130" imgH="5014812" progId="Visio.Drawing.11">
                  <p:embed/>
                </p:oleObj>
              </mc:Choice>
              <mc:Fallback>
                <p:oleObj name="Visio" r:id="rId4" imgW="9359130" imgH="5014812"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2430" y="2642961"/>
                        <a:ext cx="7487304" cy="40118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5311199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1949</TotalTime>
  <Words>1503</Words>
  <Application>Microsoft Office PowerPoint</Application>
  <PresentationFormat>全屏显示(4:3)</PresentationFormat>
  <Paragraphs>93</Paragraphs>
  <Slides>16</Slides>
  <Notes>8</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16</vt:i4>
      </vt:variant>
    </vt:vector>
  </HeadingPairs>
  <TitlesOfParts>
    <vt:vector size="27" baseType="lpstr">
      <vt:lpstr>华文中宋</vt:lpstr>
      <vt:lpstr>宋体</vt:lpstr>
      <vt:lpstr>微软雅黑</vt:lpstr>
      <vt:lpstr>Arial</vt:lpstr>
      <vt:lpstr>Arial Black</vt:lpstr>
      <vt:lpstr>Calibri</vt:lpstr>
      <vt:lpstr>Calibri Light</vt:lpstr>
      <vt:lpstr>Times New Roman</vt:lpstr>
      <vt:lpstr>Wingdings</vt:lpstr>
      <vt:lpstr>Office 主题</vt:lpstr>
      <vt:lpstr>Visio</vt:lpstr>
      <vt:lpstr>述职报告</vt:lpstr>
      <vt:lpstr>述职内容</vt:lpstr>
      <vt:lpstr>项目概况</vt:lpstr>
      <vt:lpstr>现状分析</vt:lpstr>
      <vt:lpstr>信息平台现状</vt:lpstr>
      <vt:lpstr>信息平台现状</vt:lpstr>
      <vt:lpstr>信息平台现状</vt:lpstr>
      <vt:lpstr>研究内容及目标</vt:lpstr>
      <vt:lpstr>研究内容及目标</vt:lpstr>
      <vt:lpstr>研究内容及目标</vt:lpstr>
      <vt:lpstr>技术方案初步</vt:lpstr>
      <vt:lpstr>技术方案初步</vt:lpstr>
      <vt:lpstr>技术方案初步</vt:lpstr>
      <vt:lpstr>技术方案初步</vt:lpstr>
      <vt:lpstr>调研内容</vt:lpstr>
      <vt:lpstr>谢谢！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刘满君</dc:creator>
  <cp:lastModifiedBy>heng wang</cp:lastModifiedBy>
  <cp:revision>273</cp:revision>
  <dcterms:created xsi:type="dcterms:W3CDTF">2013-05-06T07:02:02Z</dcterms:created>
  <dcterms:modified xsi:type="dcterms:W3CDTF">2017-08-21T16:07:45Z</dcterms:modified>
</cp:coreProperties>
</file>

<file path=docProps/thumbnail.jpeg>
</file>